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3" r:id="rId1"/>
  </p:sldMasterIdLst>
  <p:notesMasterIdLst>
    <p:notesMasterId r:id="rId56"/>
  </p:notesMasterIdLst>
  <p:sldIdLst>
    <p:sldId id="608" r:id="rId2"/>
    <p:sldId id="830" r:id="rId3"/>
    <p:sldId id="836" r:id="rId4"/>
    <p:sldId id="847" r:id="rId5"/>
    <p:sldId id="848" r:id="rId6"/>
    <p:sldId id="850" r:id="rId7"/>
    <p:sldId id="851" r:id="rId8"/>
    <p:sldId id="855" r:id="rId9"/>
    <p:sldId id="837" r:id="rId10"/>
    <p:sldId id="868" r:id="rId11"/>
    <p:sldId id="834" r:id="rId12"/>
    <p:sldId id="852" r:id="rId13"/>
    <p:sldId id="854" r:id="rId14"/>
    <p:sldId id="853" r:id="rId15"/>
    <p:sldId id="838" r:id="rId16"/>
    <p:sldId id="857" r:id="rId17"/>
    <p:sldId id="832" r:id="rId18"/>
    <p:sldId id="856" r:id="rId19"/>
    <p:sldId id="869" r:id="rId20"/>
    <p:sldId id="831" r:id="rId21"/>
    <p:sldId id="871" r:id="rId22"/>
    <p:sldId id="870" r:id="rId23"/>
    <p:sldId id="872" r:id="rId24"/>
    <p:sldId id="873" r:id="rId25"/>
    <p:sldId id="874" r:id="rId26"/>
    <p:sldId id="858" r:id="rId27"/>
    <p:sldId id="859" r:id="rId28"/>
    <p:sldId id="863" r:id="rId29"/>
    <p:sldId id="875" r:id="rId30"/>
    <p:sldId id="876" r:id="rId31"/>
    <p:sldId id="862" r:id="rId32"/>
    <p:sldId id="866" r:id="rId33"/>
    <p:sldId id="839" r:id="rId34"/>
    <p:sldId id="877" r:id="rId35"/>
    <p:sldId id="878" r:id="rId36"/>
    <p:sldId id="879" r:id="rId37"/>
    <p:sldId id="891" r:id="rId38"/>
    <p:sldId id="880" r:id="rId39"/>
    <p:sldId id="881" r:id="rId40"/>
    <p:sldId id="841" r:id="rId41"/>
    <p:sldId id="882" r:id="rId42"/>
    <p:sldId id="883" r:id="rId43"/>
    <p:sldId id="884" r:id="rId44"/>
    <p:sldId id="842" r:id="rId45"/>
    <p:sldId id="885" r:id="rId46"/>
    <p:sldId id="886" r:id="rId47"/>
    <p:sldId id="843" r:id="rId48"/>
    <p:sldId id="887" r:id="rId49"/>
    <p:sldId id="890" r:id="rId50"/>
    <p:sldId id="860" r:id="rId51"/>
    <p:sldId id="888" r:id="rId52"/>
    <p:sldId id="861" r:id="rId53"/>
    <p:sldId id="844" r:id="rId54"/>
    <p:sldId id="845" r:id="rId55"/>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00"/>
    <a:srgbClr val="FF9933"/>
    <a:srgbClr val="CC99FF"/>
    <a:srgbClr val="FF99FF"/>
    <a:srgbClr val="FFFFCC"/>
    <a:srgbClr val="339933"/>
    <a:srgbClr val="CCFFFF"/>
    <a:srgbClr val="FFFF99"/>
    <a:srgbClr val="99FFCC"/>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2" autoAdjust="0"/>
    <p:restoredTop sz="94620" autoAdjust="0"/>
  </p:normalViewPr>
  <p:slideViewPr>
    <p:cSldViewPr snapToGrid="0">
      <p:cViewPr varScale="1">
        <p:scale>
          <a:sx n="120" d="100"/>
          <a:sy n="120" d="100"/>
        </p:scale>
        <p:origin x="96" y="174"/>
      </p:cViewPr>
      <p:guideLst>
        <p:guide orient="horz"/>
        <p:guide/>
      </p:guideLst>
    </p:cSldViewPr>
  </p:slideViewPr>
  <p:notesTextViewPr>
    <p:cViewPr>
      <p:scale>
        <a:sx n="100" d="100"/>
        <a:sy n="100" d="100"/>
      </p:scale>
      <p:origin x="0" y="0"/>
    </p:cViewPr>
  </p:notesTextViewPr>
  <p:sorterViewPr>
    <p:cViewPr>
      <p:scale>
        <a:sx n="80" d="100"/>
        <a:sy n="80" d="100"/>
      </p:scale>
      <p:origin x="0" y="329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4099"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a:defRPr sz="1300"/>
            </a:lvl1pPr>
          </a:lstStyle>
          <a:p>
            <a:endParaRPr lang="en-US"/>
          </a:p>
        </p:txBody>
      </p:sp>
      <p:sp>
        <p:nvSpPr>
          <p:cNvPr id="410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4101"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102"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4103"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a:defRPr sz="1300"/>
            </a:lvl1pPr>
          </a:lstStyle>
          <a:p>
            <a:fld id="{F80B39F9-9779-49E4-9061-3C452DBF8DE4}" type="slidenum">
              <a:rPr lang="en-US"/>
              <a:pPr/>
              <a:t>‹#›</a:t>
            </a:fld>
            <a:endParaRPr lang="en-US"/>
          </a:p>
        </p:txBody>
      </p:sp>
    </p:spTree>
    <p:extLst>
      <p:ext uri="{BB962C8B-B14F-4D97-AF65-F5344CB8AC3E}">
        <p14:creationId xmlns:p14="http://schemas.microsoft.com/office/powerpoint/2010/main" val="417767103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0B39F9-9779-49E4-9061-3C452DBF8DE4}" type="slidenum">
              <a:rPr lang="en-US" smtClean="0"/>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0B39F9-9779-49E4-9061-3C452DBF8DE4}" type="slidenum">
              <a:rPr lang="en-US" smtClean="0"/>
              <a:pPr/>
              <a:t>10</a:t>
            </a:fld>
            <a:endParaRPr lang="en-US"/>
          </a:p>
        </p:txBody>
      </p:sp>
    </p:spTree>
    <p:extLst>
      <p:ext uri="{BB962C8B-B14F-4D97-AF65-F5344CB8AC3E}">
        <p14:creationId xmlns:p14="http://schemas.microsoft.com/office/powerpoint/2010/main" val="2368106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08000" y="1355676"/>
            <a:ext cx="8111067" cy="2308324"/>
          </a:xfrm>
        </p:spPr>
        <p:txBody>
          <a:bodyPr/>
          <a:lstStyle>
            <a:lvl1pPr>
              <a:defRPr sz="7200"/>
            </a:lvl1pPr>
          </a:lstStyle>
          <a:p>
            <a:r>
              <a:rPr lang="en-US"/>
              <a:t>Click to edit Master title style</a:t>
            </a:r>
          </a:p>
        </p:txBody>
      </p:sp>
      <p:sp>
        <p:nvSpPr>
          <p:cNvPr id="3" name="Subtitle 2"/>
          <p:cNvSpPr>
            <a:spLocks noGrp="1"/>
          </p:cNvSpPr>
          <p:nvPr>
            <p:ph type="subTitle" idx="1"/>
          </p:nvPr>
        </p:nvSpPr>
        <p:spPr>
          <a:xfrm>
            <a:off x="521208" y="4297679"/>
            <a:ext cx="6793992" cy="1157901"/>
          </a:xfrm>
        </p:spPr>
        <p:txBody>
          <a:bodyPr/>
          <a:lstStyle>
            <a:lvl1pPr marL="0" indent="0" algn="l">
              <a:buNone/>
              <a:defRPr sz="3200" i="1">
                <a:solidFill>
                  <a:schemeClr val="accent1">
                    <a:lumMod val="60000"/>
                    <a:lumOff val="40000"/>
                  </a:schemeClr>
                </a:solidFill>
                <a:latin typeface="Times New Roman" panose="02020603050405020304" pitchFamily="18" charset="0"/>
                <a:cs typeface="Times New Roman" panose="02020603050405020304" pitchFamily="18"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dirty="0"/>
              <a:t>Click to edit Master subtitle style</a:t>
            </a:r>
          </a:p>
        </p:txBody>
      </p:sp>
    </p:spTree>
    <p:extLst>
      <p:ext uri="{BB962C8B-B14F-4D97-AF65-F5344CB8AC3E}">
        <p14:creationId xmlns:p14="http://schemas.microsoft.com/office/powerpoint/2010/main" val="2146295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17134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76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27800" y="612775"/>
            <a:ext cx="1943100" cy="57372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98500" y="612775"/>
            <a:ext cx="5676900" cy="57372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86436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98500" y="612775"/>
            <a:ext cx="7772400" cy="5737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0159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698500" y="1617663"/>
            <a:ext cx="77724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98500" y="4059238"/>
            <a:ext cx="77724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102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98500" y="612775"/>
            <a:ext cx="7772400" cy="762000"/>
          </a:xfrm>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0900" y="1617663"/>
            <a:ext cx="3810000" cy="22891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0900" y="4059238"/>
            <a:ext cx="3810000" cy="2290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2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dirty="0"/>
              <a:t>Click to edit Master text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2633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Subtitle+Content">
    <p:spTree>
      <p:nvGrpSpPr>
        <p:cNvPr id="1" name=""/>
        <p:cNvGrpSpPr/>
        <p:nvPr/>
      </p:nvGrpSpPr>
      <p:grpSpPr>
        <a:xfrm>
          <a:off x="0" y="0"/>
          <a:ext cx="0" cy="0"/>
          <a:chOff x="0" y="0"/>
          <a:chExt cx="0" cy="0"/>
        </a:xfrm>
      </p:grpSpPr>
      <p:sp>
        <p:nvSpPr>
          <p:cNvPr id="2" name="Title 1"/>
          <p:cNvSpPr>
            <a:spLocks noGrp="1"/>
          </p:cNvSpPr>
          <p:nvPr>
            <p:ph type="title"/>
          </p:nvPr>
        </p:nvSpPr>
        <p:spPr>
          <a:xfrm>
            <a:off x="341246" y="307480"/>
            <a:ext cx="8421512" cy="769441"/>
          </a:xfrm>
        </p:spPr>
        <p:txBody>
          <a:bodyPr/>
          <a:lstStyle/>
          <a:p>
            <a:r>
              <a:rPr lang="en-US"/>
              <a:t>Click to edit Master title style</a:t>
            </a:r>
          </a:p>
        </p:txBody>
      </p:sp>
      <p:sp>
        <p:nvSpPr>
          <p:cNvPr id="3" name="Content Placeholder 2"/>
          <p:cNvSpPr>
            <a:spLocks noGrp="1"/>
          </p:cNvSpPr>
          <p:nvPr>
            <p:ph idx="1"/>
          </p:nvPr>
        </p:nvSpPr>
        <p:spPr>
          <a:xfrm>
            <a:off x="330927" y="1611086"/>
            <a:ext cx="8464730" cy="49364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10"/>
          </p:nvPr>
        </p:nvSpPr>
        <p:spPr>
          <a:xfrm>
            <a:off x="331016" y="1114697"/>
            <a:ext cx="8439150" cy="435428"/>
          </a:xfrm>
        </p:spPr>
        <p:txBody>
          <a:bodyPr/>
          <a:lstStyle>
            <a:lvl1pPr>
              <a:buNone/>
              <a:defRPr sz="2200" i="1">
                <a:solidFill>
                  <a:srgbClr val="CCFFFF"/>
                </a:solidFill>
                <a:latin typeface="Times New Roman" pitchFamily="18" charset="0"/>
                <a:cs typeface="Times New Roman" pitchFamily="18" charset="0"/>
              </a:defRPr>
            </a:lvl1pPr>
          </a:lstStyle>
          <a:p>
            <a:pPr lvl="0"/>
            <a:r>
              <a:rPr lang="en-US"/>
              <a:t>Click to edit Master text styles</a:t>
            </a:r>
          </a:p>
        </p:txBody>
      </p:sp>
    </p:spTree>
    <p:extLst>
      <p:ext uri="{BB962C8B-B14F-4D97-AF65-F5344CB8AC3E}">
        <p14:creationId xmlns:p14="http://schemas.microsoft.com/office/powerpoint/2010/main" val="5063518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066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85246" y="1512554"/>
            <a:ext cx="8167688" cy="1754326"/>
          </a:xfrm>
        </p:spPr>
        <p:txBody>
          <a:bodyPr anchor="ctr" anchorCtr="0"/>
          <a:lstStyle>
            <a:lvl1pPr algn="l">
              <a:defRPr sz="5400" b="0" i="0" cap="none" baseline="0">
                <a:solidFill>
                  <a:srgbClr val="FFFF99"/>
                </a:solidFill>
                <a:latin typeface="+mj-lt"/>
              </a:defRPr>
            </a:lvl1pPr>
          </a:lstStyle>
          <a:p>
            <a:r>
              <a:rPr lang="en-US"/>
              <a:t>Click to edit Master title style</a:t>
            </a:r>
            <a:endParaRPr lang="en-US" dirty="0"/>
          </a:p>
        </p:txBody>
      </p:sp>
      <p:sp>
        <p:nvSpPr>
          <p:cNvPr id="3" name="Text Placeholder 2"/>
          <p:cNvSpPr>
            <a:spLocks noGrp="1"/>
          </p:cNvSpPr>
          <p:nvPr>
            <p:ph type="body" idx="1"/>
          </p:nvPr>
        </p:nvSpPr>
        <p:spPr>
          <a:xfrm>
            <a:off x="482600" y="4075113"/>
            <a:ext cx="816186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667805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985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0900" y="1617663"/>
            <a:ext cx="3810000" cy="473233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273446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003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67905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8690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4485941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rotWithShape="0">
          <a:gsLst>
            <a:gs pos="0">
              <a:schemeClr val="tx1"/>
            </a:gs>
            <a:gs pos="100000">
              <a:srgbClr val="333399"/>
            </a:gs>
          </a:gsLst>
          <a:lin ang="2700000" scaled="1"/>
        </a:gradFill>
        <a:effectLst/>
      </p:bgPr>
    </p:bg>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bwMode="auto">
          <a:xfrm>
            <a:off x="349955" y="363788"/>
            <a:ext cx="8421512"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lvl="0"/>
            <a:r>
              <a:rPr lang="en-US" dirty="0"/>
              <a:t>This is the Master </a:t>
            </a:r>
            <a:r>
              <a:rPr lang="en-US" dirty="0" err="1"/>
              <a:t>supraTitle</a:t>
            </a:r>
            <a:endParaRPr lang="en-US" dirty="0"/>
          </a:p>
        </p:txBody>
      </p:sp>
      <p:sp>
        <p:nvSpPr>
          <p:cNvPr id="38915" name="Rectangle 3"/>
          <p:cNvSpPr>
            <a:spLocks noGrp="1" noChangeArrowheads="1"/>
          </p:cNvSpPr>
          <p:nvPr>
            <p:ph type="body" idx="1"/>
          </p:nvPr>
        </p:nvSpPr>
        <p:spPr bwMode="auto">
          <a:xfrm>
            <a:off x="372533" y="1332090"/>
            <a:ext cx="8387645" cy="521546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Slide Number Placeholder 1">
            <a:extLst>
              <a:ext uri="{FF2B5EF4-FFF2-40B4-BE49-F238E27FC236}">
                <a16:creationId xmlns:a16="http://schemas.microsoft.com/office/drawing/2014/main" id="{7020F690-2501-A2E3-4615-A441199FD553}"/>
              </a:ext>
            </a:extLst>
          </p:cNvPr>
          <p:cNvSpPr>
            <a:spLocks noGrp="1"/>
          </p:cNvSpPr>
          <p:nvPr>
            <p:ph type="sldNum" sz="quarter" idx="4"/>
          </p:nvPr>
        </p:nvSpPr>
        <p:spPr>
          <a:xfrm>
            <a:off x="8318785" y="6182430"/>
            <a:ext cx="441393" cy="365125"/>
          </a:xfrm>
          <a:prstGeom prst="rect">
            <a:avLst/>
          </a:prstGeom>
        </p:spPr>
        <p:txBody>
          <a:bodyPr vert="horz" lIns="91440" tIns="45720" rIns="91440" bIns="45720" rtlCol="0" anchor="ctr"/>
          <a:lstStyle>
            <a:lvl1pPr algn="r">
              <a:defRPr sz="1000" b="1" i="0" baseline="0">
                <a:solidFill>
                  <a:schemeClr val="bg1"/>
                </a:solidFill>
              </a:defRPr>
            </a:lvl1pPr>
          </a:lstStyle>
          <a:p>
            <a:fld id="{27BBEE6F-F056-4BF1-9D74-E3CD8062ACA8}" type="slidenum">
              <a:rPr lang="en-US" smtClean="0"/>
              <a:pPr/>
              <a:t>‹#›</a:t>
            </a:fld>
            <a:endParaRPr lang="en-US" dirty="0"/>
          </a:p>
        </p:txBody>
      </p:sp>
    </p:spTree>
    <p:extLst>
      <p:ext uri="{BB962C8B-B14F-4D97-AF65-F5344CB8AC3E}">
        <p14:creationId xmlns:p14="http://schemas.microsoft.com/office/powerpoint/2010/main" val="355244357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 id="2147483816" r:id="rId13"/>
    <p:sldLayoutId id="2147483817" r:id="rId14"/>
    <p:sldLayoutId id="2147483818" r:id="rId15"/>
    <p:sldLayoutId id="2147483802" r:id="rId16"/>
  </p:sldLayoutIdLst>
  <p:hf hdr="0" ftr="0" dt="0"/>
  <p:txStyles>
    <p:titleStyle>
      <a:lvl1pPr algn="l" rtl="0" eaLnBrk="1" fontAlgn="base" hangingPunct="1">
        <a:spcBef>
          <a:spcPct val="0"/>
        </a:spcBef>
        <a:spcAft>
          <a:spcPct val="0"/>
        </a:spcAft>
        <a:defRPr sz="4800">
          <a:solidFill>
            <a:srgbClr val="FFFF99"/>
          </a:solidFill>
          <a:latin typeface="+mj-lt"/>
          <a:ea typeface="+mj-ea"/>
          <a:cs typeface="+mj-cs"/>
        </a:defRPr>
      </a:lvl1pPr>
      <a:lvl2pPr algn="l" rtl="0" eaLnBrk="1" fontAlgn="base" hangingPunct="1">
        <a:spcBef>
          <a:spcPct val="0"/>
        </a:spcBef>
        <a:spcAft>
          <a:spcPct val="0"/>
        </a:spcAft>
        <a:defRPr sz="4400">
          <a:solidFill>
            <a:srgbClr val="FFFF99"/>
          </a:solidFill>
          <a:latin typeface="Arial" charset="0"/>
        </a:defRPr>
      </a:lvl2pPr>
      <a:lvl3pPr algn="l" rtl="0" eaLnBrk="1" fontAlgn="base" hangingPunct="1">
        <a:spcBef>
          <a:spcPct val="0"/>
        </a:spcBef>
        <a:spcAft>
          <a:spcPct val="0"/>
        </a:spcAft>
        <a:defRPr sz="4400">
          <a:solidFill>
            <a:srgbClr val="FFFF99"/>
          </a:solidFill>
          <a:latin typeface="Arial" charset="0"/>
        </a:defRPr>
      </a:lvl3pPr>
      <a:lvl4pPr algn="l" rtl="0" eaLnBrk="1" fontAlgn="base" hangingPunct="1">
        <a:spcBef>
          <a:spcPct val="0"/>
        </a:spcBef>
        <a:spcAft>
          <a:spcPct val="0"/>
        </a:spcAft>
        <a:defRPr sz="4400">
          <a:solidFill>
            <a:srgbClr val="FFFF99"/>
          </a:solidFill>
          <a:latin typeface="Arial" charset="0"/>
        </a:defRPr>
      </a:lvl4pPr>
      <a:lvl5pPr algn="l" rtl="0" eaLnBrk="1" fontAlgn="base" hangingPunct="1">
        <a:spcBef>
          <a:spcPct val="0"/>
        </a:spcBef>
        <a:spcAft>
          <a:spcPct val="0"/>
        </a:spcAft>
        <a:defRPr sz="4400">
          <a:solidFill>
            <a:srgbClr val="FFFF99"/>
          </a:solidFill>
          <a:latin typeface="Arial" charset="0"/>
        </a:defRPr>
      </a:lvl5pPr>
      <a:lvl6pPr marL="457200" algn="l" rtl="0" eaLnBrk="1" fontAlgn="base" hangingPunct="1">
        <a:spcBef>
          <a:spcPct val="0"/>
        </a:spcBef>
        <a:spcAft>
          <a:spcPct val="0"/>
        </a:spcAft>
        <a:defRPr sz="4400">
          <a:solidFill>
            <a:srgbClr val="FFFF99"/>
          </a:solidFill>
          <a:latin typeface="Arial" charset="0"/>
        </a:defRPr>
      </a:lvl6pPr>
      <a:lvl7pPr marL="914400" algn="l" rtl="0" eaLnBrk="1" fontAlgn="base" hangingPunct="1">
        <a:spcBef>
          <a:spcPct val="0"/>
        </a:spcBef>
        <a:spcAft>
          <a:spcPct val="0"/>
        </a:spcAft>
        <a:defRPr sz="4400">
          <a:solidFill>
            <a:srgbClr val="FFFF99"/>
          </a:solidFill>
          <a:latin typeface="Arial" charset="0"/>
        </a:defRPr>
      </a:lvl7pPr>
      <a:lvl8pPr marL="1371600" algn="l" rtl="0" eaLnBrk="1" fontAlgn="base" hangingPunct="1">
        <a:spcBef>
          <a:spcPct val="0"/>
        </a:spcBef>
        <a:spcAft>
          <a:spcPct val="0"/>
        </a:spcAft>
        <a:defRPr sz="4400">
          <a:solidFill>
            <a:srgbClr val="FFFF99"/>
          </a:solidFill>
          <a:latin typeface="Arial" charset="0"/>
        </a:defRPr>
      </a:lvl8pPr>
      <a:lvl9pPr marL="1828800" algn="l" rtl="0" eaLnBrk="1" fontAlgn="base" hangingPunct="1">
        <a:spcBef>
          <a:spcPct val="0"/>
        </a:spcBef>
        <a:spcAft>
          <a:spcPct val="0"/>
        </a:spcAft>
        <a:defRPr sz="4400">
          <a:solidFill>
            <a:srgbClr val="FFFF99"/>
          </a:solidFill>
          <a:latin typeface="Arial" charset="0"/>
        </a:defRPr>
      </a:lvl9pPr>
    </p:titleStyle>
    <p:bodyStyle>
      <a:lvl1pPr marL="282575" indent="-282575" algn="l" rtl="0" eaLnBrk="1" fontAlgn="base" hangingPunct="1">
        <a:spcBef>
          <a:spcPct val="20000"/>
        </a:spcBef>
        <a:spcAft>
          <a:spcPct val="0"/>
        </a:spcAft>
        <a:buChar char="•"/>
        <a:defRPr sz="2400">
          <a:solidFill>
            <a:schemeClr val="bg1"/>
          </a:solidFill>
          <a:latin typeface="+mn-lt"/>
          <a:ea typeface="+mn-ea"/>
          <a:cs typeface="+mn-cs"/>
        </a:defRPr>
      </a:lvl1pPr>
      <a:lvl2pPr marL="519113" indent="-287338" algn="l" rtl="0" eaLnBrk="1" fontAlgn="base" hangingPunct="1">
        <a:spcBef>
          <a:spcPct val="20000"/>
        </a:spcBef>
        <a:spcAft>
          <a:spcPct val="0"/>
        </a:spcAft>
        <a:buFont typeface="Wingdings" pitchFamily="2" charset="2"/>
        <a:buChar char="§"/>
        <a:defRPr sz="2000">
          <a:solidFill>
            <a:schemeClr val="bg1"/>
          </a:solidFill>
          <a:latin typeface="+mn-lt"/>
        </a:defRPr>
      </a:lvl2pPr>
      <a:lvl3pPr marL="801688" indent="-225425" algn="l" rtl="0" eaLnBrk="1" fontAlgn="base" hangingPunct="1">
        <a:spcBef>
          <a:spcPct val="20000"/>
        </a:spcBef>
        <a:spcAft>
          <a:spcPct val="0"/>
        </a:spcAft>
        <a:buFont typeface="Wingdings" pitchFamily="2" charset="2"/>
        <a:buChar char="Ø"/>
        <a:defRPr sz="1800">
          <a:solidFill>
            <a:schemeClr val="bg1"/>
          </a:solidFill>
          <a:latin typeface="+mn-lt"/>
        </a:defRPr>
      </a:lvl3pPr>
      <a:lvl4pPr marL="1084263" indent="-288925" algn="l" rtl="0" eaLnBrk="1" fontAlgn="base" hangingPunct="1">
        <a:spcBef>
          <a:spcPct val="20000"/>
        </a:spcBef>
        <a:spcAft>
          <a:spcPct val="0"/>
        </a:spcAft>
        <a:buFont typeface="Courier New" pitchFamily="49" charset="0"/>
        <a:buChar char="o"/>
        <a:defRPr sz="1600">
          <a:solidFill>
            <a:schemeClr val="bg1"/>
          </a:solidFill>
          <a:latin typeface="+mn-lt"/>
        </a:defRPr>
      </a:lvl4pPr>
      <a:lvl5pPr marL="1377950" indent="-293688" algn="l" rtl="0" eaLnBrk="1" fontAlgn="base" hangingPunct="1">
        <a:spcBef>
          <a:spcPct val="20000"/>
        </a:spcBef>
        <a:spcAft>
          <a:spcPct val="0"/>
        </a:spcAft>
        <a:buChar char="»"/>
        <a:defRPr sz="1400">
          <a:solidFill>
            <a:schemeClr val="bg1"/>
          </a:solidFill>
          <a:latin typeface="+mn-lt"/>
        </a:defRPr>
      </a:lvl5pPr>
      <a:lvl6pPr marL="2514600" indent="-228600" algn="l" rtl="0" eaLnBrk="1" fontAlgn="base" hangingPunct="1">
        <a:spcBef>
          <a:spcPct val="20000"/>
        </a:spcBef>
        <a:spcAft>
          <a:spcPct val="0"/>
        </a:spcAft>
        <a:buChar char="»"/>
        <a:defRPr sz="2000">
          <a:solidFill>
            <a:schemeClr val="bg1"/>
          </a:solidFill>
          <a:latin typeface="+mn-lt"/>
        </a:defRPr>
      </a:lvl6pPr>
      <a:lvl7pPr marL="2971800" indent="-228600" algn="l" rtl="0" eaLnBrk="1" fontAlgn="base" hangingPunct="1">
        <a:spcBef>
          <a:spcPct val="20000"/>
        </a:spcBef>
        <a:spcAft>
          <a:spcPct val="0"/>
        </a:spcAft>
        <a:buChar char="»"/>
        <a:defRPr sz="2000">
          <a:solidFill>
            <a:schemeClr val="bg1"/>
          </a:solidFill>
          <a:latin typeface="+mn-lt"/>
        </a:defRPr>
      </a:lvl7pPr>
      <a:lvl8pPr marL="3429000" indent="-228600" algn="l" rtl="0" eaLnBrk="1" fontAlgn="base" hangingPunct="1">
        <a:spcBef>
          <a:spcPct val="20000"/>
        </a:spcBef>
        <a:spcAft>
          <a:spcPct val="0"/>
        </a:spcAft>
        <a:buChar char="»"/>
        <a:defRPr sz="2000">
          <a:solidFill>
            <a:schemeClr val="bg1"/>
          </a:solidFill>
          <a:latin typeface="+mn-lt"/>
        </a:defRPr>
      </a:lvl8pPr>
      <a:lvl9pPr marL="3886200"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2436" y="2274838"/>
            <a:ext cx="8111067" cy="2308324"/>
          </a:xfrm>
        </p:spPr>
        <p:txBody>
          <a:bodyPr/>
          <a:lstStyle/>
          <a:p>
            <a:r>
              <a:rPr lang="en-US" sz="7200" dirty="0"/>
              <a:t>Introductory General Chemistry</a:t>
            </a:r>
          </a:p>
        </p:txBody>
      </p:sp>
      <p:sp>
        <p:nvSpPr>
          <p:cNvPr id="3" name="Subtitle 2"/>
          <p:cNvSpPr>
            <a:spLocks noGrp="1"/>
          </p:cNvSpPr>
          <p:nvPr>
            <p:ph type="subTitle" idx="1"/>
          </p:nvPr>
        </p:nvSpPr>
        <p:spPr>
          <a:xfrm>
            <a:off x="524933" y="335982"/>
            <a:ext cx="6793992" cy="1466314"/>
          </a:xfrm>
        </p:spPr>
        <p:txBody>
          <a:bodyPr/>
          <a:lstStyle/>
          <a:p>
            <a:r>
              <a:rPr lang="en-US" sz="4800" dirty="0">
                <a:latin typeface="Cambria" panose="02040503050406030204" pitchFamily="18" charset="0"/>
                <a:ea typeface="Cambria" panose="02040503050406030204" pitchFamily="18" charset="0"/>
              </a:rPr>
              <a:t>Chemistry 3A</a:t>
            </a:r>
          </a:p>
        </p:txBody>
      </p:sp>
      <p:sp>
        <p:nvSpPr>
          <p:cNvPr id="5" name="Rectangle 3"/>
          <p:cNvSpPr txBox="1">
            <a:spLocks noChangeArrowheads="1"/>
          </p:cNvSpPr>
          <p:nvPr/>
        </p:nvSpPr>
        <p:spPr bwMode="auto">
          <a:xfrm>
            <a:off x="452436" y="6183465"/>
            <a:ext cx="8212591"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1600" b="0" i="0" u="none" strike="noStrike" kern="0" cap="none" spc="0" normalizeH="0" baseline="0" noProof="0" dirty="0">
                <a:ln>
                  <a:noFill/>
                </a:ln>
                <a:solidFill>
                  <a:srgbClr val="99FFCC"/>
                </a:solidFill>
                <a:effectLst/>
                <a:uLnTx/>
                <a:uFillTx/>
                <a:latin typeface="Tahoma" pitchFamily="34" charset="0"/>
                <a:ea typeface="+mn-ea"/>
                <a:cs typeface="+mn-cs"/>
              </a:rPr>
              <a:t>S. M. Halloran</a:t>
            </a:r>
          </a:p>
        </p:txBody>
      </p:sp>
      <p:grpSp>
        <p:nvGrpSpPr>
          <p:cNvPr id="7" name="Graphic 5">
            <a:extLst>
              <a:ext uri="{FF2B5EF4-FFF2-40B4-BE49-F238E27FC236}">
                <a16:creationId xmlns:a16="http://schemas.microsoft.com/office/drawing/2014/main" id="{5B52E0F6-8842-2F84-F5D5-89B62A99B5B8}"/>
              </a:ext>
            </a:extLst>
          </p:cNvPr>
          <p:cNvGrpSpPr/>
          <p:nvPr/>
        </p:nvGrpSpPr>
        <p:grpSpPr>
          <a:xfrm>
            <a:off x="6173698" y="6065033"/>
            <a:ext cx="2491329" cy="325030"/>
            <a:chOff x="3790393" y="2022509"/>
            <a:chExt cx="3776519" cy="492702"/>
          </a:xfrm>
          <a:solidFill>
            <a:schemeClr val="bg1"/>
          </a:solidFill>
        </p:grpSpPr>
        <p:sp>
          <p:nvSpPr>
            <p:cNvPr id="8" name="Freeform: Shape 7">
              <a:extLst>
                <a:ext uri="{FF2B5EF4-FFF2-40B4-BE49-F238E27FC236}">
                  <a16:creationId xmlns:a16="http://schemas.microsoft.com/office/drawing/2014/main" id="{4445359E-6CDB-90C0-FF05-8856FBB015CC}"/>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path>
              </a:pathLst>
            </a:custGeom>
            <a:grpFill/>
            <a:ln w="45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2909A04D-0D5D-01FD-7DB9-AC8C8BC673AF}"/>
                </a:ext>
              </a:extLst>
            </p:cNvPr>
            <p:cNvSpPr/>
            <p:nvPr/>
          </p:nvSpPr>
          <p:spPr>
            <a:xfrm>
              <a:off x="3790393" y="2022509"/>
              <a:ext cx="492702" cy="492702"/>
            </a:xfrm>
            <a:custGeom>
              <a:avLst/>
              <a:gdLst>
                <a:gd name="connsiteX0" fmla="*/ 21214 w 492702"/>
                <a:gd name="connsiteY0" fmla="*/ 0 h 492702"/>
                <a:gd name="connsiteX1" fmla="*/ 471489 w 492702"/>
                <a:gd name="connsiteY1" fmla="*/ 0 h 492702"/>
                <a:gd name="connsiteX2" fmla="*/ 492703 w 492702"/>
                <a:gd name="connsiteY2" fmla="*/ 21122 h 492702"/>
                <a:gd name="connsiteX3" fmla="*/ 492703 w 492702"/>
                <a:gd name="connsiteY3" fmla="*/ 471580 h 492702"/>
                <a:gd name="connsiteX4" fmla="*/ 471489 w 492702"/>
                <a:gd name="connsiteY4" fmla="*/ 492703 h 492702"/>
                <a:gd name="connsiteX5" fmla="*/ 21214 w 492702"/>
                <a:gd name="connsiteY5" fmla="*/ 492703 h 492702"/>
                <a:gd name="connsiteX6" fmla="*/ 0 w 492702"/>
                <a:gd name="connsiteY6" fmla="*/ 471580 h 492702"/>
                <a:gd name="connsiteX7" fmla="*/ 0 w 492702"/>
                <a:gd name="connsiteY7" fmla="*/ 21122 h 492702"/>
                <a:gd name="connsiteX8" fmla="*/ 21214 w 492702"/>
                <a:gd name="connsiteY8" fmla="*/ 0 h 49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92702" h="492702">
                  <a:moveTo>
                    <a:pt x="21214" y="0"/>
                  </a:moveTo>
                  <a:lnTo>
                    <a:pt x="471489" y="0"/>
                  </a:lnTo>
                  <a:cubicBezTo>
                    <a:pt x="483182" y="-27"/>
                    <a:pt x="492675" y="9430"/>
                    <a:pt x="492703" y="21122"/>
                  </a:cubicBezTo>
                  <a:lnTo>
                    <a:pt x="492703" y="471580"/>
                  </a:lnTo>
                  <a:cubicBezTo>
                    <a:pt x="492675" y="483273"/>
                    <a:pt x="483182" y="492725"/>
                    <a:pt x="471489" y="492703"/>
                  </a:cubicBezTo>
                  <a:lnTo>
                    <a:pt x="21214" y="492703"/>
                  </a:lnTo>
                  <a:cubicBezTo>
                    <a:pt x="9523" y="492730"/>
                    <a:pt x="25" y="483273"/>
                    <a:pt x="0" y="471580"/>
                  </a:cubicBezTo>
                  <a:lnTo>
                    <a:pt x="0" y="21122"/>
                  </a:lnTo>
                  <a:cubicBezTo>
                    <a:pt x="25" y="9430"/>
                    <a:pt x="9523" y="-27"/>
                    <a:pt x="21214" y="0"/>
                  </a:cubicBezTo>
                  <a:close/>
                </a:path>
              </a:pathLst>
            </a:custGeom>
            <a:grpFill/>
            <a:ln w="7968" cap="flat">
              <a:solidFill>
                <a:srgbClr val="232020"/>
              </a:solid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56EE4331-1540-5318-0722-CE5188B33B81}"/>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854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854" y="0"/>
                  </a:cubicBezTo>
                </a:path>
              </a:pathLst>
            </a:custGeom>
            <a:grpFill/>
            <a:ln w="45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A72C943D-29C0-01D5-C496-31B31C02ECE3}"/>
                </a:ext>
              </a:extLst>
            </p:cNvPr>
            <p:cNvSpPr/>
            <p:nvPr/>
          </p:nvSpPr>
          <p:spPr>
            <a:xfrm>
              <a:off x="3825932" y="2058504"/>
              <a:ext cx="421762" cy="419709"/>
            </a:xfrm>
            <a:custGeom>
              <a:avLst/>
              <a:gdLst>
                <a:gd name="connsiteX0" fmla="*/ 59717 w 421762"/>
                <a:gd name="connsiteY0" fmla="*/ 0 h 419709"/>
                <a:gd name="connsiteX1" fmla="*/ 421489 w 421762"/>
                <a:gd name="connsiteY1" fmla="*/ 0 h 419709"/>
                <a:gd name="connsiteX2" fmla="*/ 421489 w 421762"/>
                <a:gd name="connsiteY2" fmla="*/ 57117 h 419709"/>
                <a:gd name="connsiteX3" fmla="*/ 57391 w 421762"/>
                <a:gd name="connsiteY3" fmla="*/ 57117 h 419709"/>
                <a:gd name="connsiteX4" fmla="*/ 57391 w 421762"/>
                <a:gd name="connsiteY4" fmla="*/ 167656 h 419709"/>
                <a:gd name="connsiteX5" fmla="*/ 91059 w 421762"/>
                <a:gd name="connsiteY5" fmla="*/ 167656 h 419709"/>
                <a:gd name="connsiteX6" fmla="*/ 91059 w 421762"/>
                <a:gd name="connsiteY6" fmla="*/ 144024 h 419709"/>
                <a:gd name="connsiteX7" fmla="*/ 150913 w 421762"/>
                <a:gd name="connsiteY7" fmla="*/ 90648 h 419709"/>
                <a:gd name="connsiteX8" fmla="*/ 421626 w 421762"/>
                <a:gd name="connsiteY8" fmla="*/ 90648 h 419709"/>
                <a:gd name="connsiteX9" fmla="*/ 421626 w 421762"/>
                <a:gd name="connsiteY9" fmla="*/ 147902 h 419709"/>
                <a:gd name="connsiteX10" fmla="*/ 149681 w 421762"/>
                <a:gd name="connsiteY10" fmla="*/ 147902 h 419709"/>
                <a:gd name="connsiteX11" fmla="*/ 149681 w 421762"/>
                <a:gd name="connsiteY11" fmla="*/ 167793 h 419709"/>
                <a:gd name="connsiteX12" fmla="*/ 421626 w 421762"/>
                <a:gd name="connsiteY12" fmla="*/ 167793 h 419709"/>
                <a:gd name="connsiteX13" fmla="*/ 421626 w 421762"/>
                <a:gd name="connsiteY13" fmla="*/ 224910 h 419709"/>
                <a:gd name="connsiteX14" fmla="*/ 225776 w 421762"/>
                <a:gd name="connsiteY14" fmla="*/ 224910 h 419709"/>
                <a:gd name="connsiteX15" fmla="*/ 225776 w 421762"/>
                <a:gd name="connsiteY15" fmla="*/ 284490 h 419709"/>
                <a:gd name="connsiteX16" fmla="*/ 421626 w 421762"/>
                <a:gd name="connsiteY16" fmla="*/ 284490 h 419709"/>
                <a:gd name="connsiteX17" fmla="*/ 421626 w 421762"/>
                <a:gd name="connsiteY17" fmla="*/ 342702 h 419709"/>
                <a:gd name="connsiteX18" fmla="*/ 220895 w 421762"/>
                <a:gd name="connsiteY18" fmla="*/ 342702 h 419709"/>
                <a:gd name="connsiteX19" fmla="*/ 168523 w 421762"/>
                <a:gd name="connsiteY19" fmla="*/ 284353 h 419709"/>
                <a:gd name="connsiteX20" fmla="*/ 168523 w 421762"/>
                <a:gd name="connsiteY20" fmla="*/ 224773 h 419709"/>
                <a:gd name="connsiteX21" fmla="*/ 149818 w 421762"/>
                <a:gd name="connsiteY21" fmla="*/ 224773 h 419709"/>
                <a:gd name="connsiteX22" fmla="*/ 149818 w 421762"/>
                <a:gd name="connsiteY22" fmla="*/ 362593 h 419709"/>
                <a:gd name="connsiteX23" fmla="*/ 421763 w 421762"/>
                <a:gd name="connsiteY23" fmla="*/ 362593 h 419709"/>
                <a:gd name="connsiteX24" fmla="*/ 421763 w 421762"/>
                <a:gd name="connsiteY24" fmla="*/ 419710 h 419709"/>
                <a:gd name="connsiteX25" fmla="*/ 144845 w 421762"/>
                <a:gd name="connsiteY25" fmla="*/ 419710 h 419709"/>
                <a:gd name="connsiteX26" fmla="*/ 91196 w 421762"/>
                <a:gd name="connsiteY26" fmla="*/ 364969 h 419709"/>
                <a:gd name="connsiteX27" fmla="*/ 91196 w 421762"/>
                <a:gd name="connsiteY27" fmla="*/ 364965 h 419709"/>
                <a:gd name="connsiteX28" fmla="*/ 91196 w 421762"/>
                <a:gd name="connsiteY28" fmla="*/ 224773 h 419709"/>
                <a:gd name="connsiteX29" fmla="*/ 57528 w 421762"/>
                <a:gd name="connsiteY29" fmla="*/ 224773 h 419709"/>
                <a:gd name="connsiteX30" fmla="*/ 57528 w 421762"/>
                <a:gd name="connsiteY30" fmla="*/ 419710 h 419709"/>
                <a:gd name="connsiteX31" fmla="*/ 0 w 421762"/>
                <a:gd name="connsiteY31" fmla="*/ 419710 h 419709"/>
                <a:gd name="connsiteX32" fmla="*/ 0 w 421762"/>
                <a:gd name="connsiteY32" fmla="*/ 53422 h 419709"/>
                <a:gd name="connsiteX33" fmla="*/ 59717 w 421762"/>
                <a:gd name="connsiteY33" fmla="*/ 0 h 419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21762" h="419709">
                  <a:moveTo>
                    <a:pt x="59717" y="0"/>
                  </a:moveTo>
                  <a:lnTo>
                    <a:pt x="421489" y="0"/>
                  </a:lnTo>
                  <a:lnTo>
                    <a:pt x="421489" y="57117"/>
                  </a:lnTo>
                  <a:lnTo>
                    <a:pt x="57391" y="57117"/>
                  </a:lnTo>
                  <a:lnTo>
                    <a:pt x="57391" y="167656"/>
                  </a:lnTo>
                  <a:lnTo>
                    <a:pt x="91059" y="167656"/>
                  </a:lnTo>
                  <a:lnTo>
                    <a:pt x="91059" y="144024"/>
                  </a:lnTo>
                  <a:cubicBezTo>
                    <a:pt x="91059" y="112865"/>
                    <a:pt x="119572" y="90648"/>
                    <a:pt x="150913" y="90648"/>
                  </a:cubicBezTo>
                  <a:lnTo>
                    <a:pt x="421626" y="90648"/>
                  </a:lnTo>
                  <a:lnTo>
                    <a:pt x="421626" y="147902"/>
                  </a:lnTo>
                  <a:lnTo>
                    <a:pt x="149681" y="147902"/>
                  </a:lnTo>
                  <a:lnTo>
                    <a:pt x="149681" y="167793"/>
                  </a:lnTo>
                  <a:lnTo>
                    <a:pt x="421626" y="167793"/>
                  </a:lnTo>
                  <a:lnTo>
                    <a:pt x="421626" y="224910"/>
                  </a:lnTo>
                  <a:lnTo>
                    <a:pt x="225776" y="224910"/>
                  </a:lnTo>
                  <a:lnTo>
                    <a:pt x="225776" y="284490"/>
                  </a:lnTo>
                  <a:lnTo>
                    <a:pt x="421626" y="284490"/>
                  </a:lnTo>
                  <a:lnTo>
                    <a:pt x="421626" y="342702"/>
                  </a:lnTo>
                  <a:lnTo>
                    <a:pt x="220895" y="342702"/>
                  </a:lnTo>
                  <a:cubicBezTo>
                    <a:pt x="190192" y="342702"/>
                    <a:pt x="168523" y="314919"/>
                    <a:pt x="168523" y="284353"/>
                  </a:cubicBezTo>
                  <a:lnTo>
                    <a:pt x="168523" y="224773"/>
                  </a:lnTo>
                  <a:lnTo>
                    <a:pt x="149818" y="224773"/>
                  </a:lnTo>
                  <a:lnTo>
                    <a:pt x="149818" y="362593"/>
                  </a:lnTo>
                  <a:lnTo>
                    <a:pt x="421763" y="362593"/>
                  </a:lnTo>
                  <a:lnTo>
                    <a:pt x="421763" y="419710"/>
                  </a:lnTo>
                  <a:lnTo>
                    <a:pt x="144845" y="419710"/>
                  </a:lnTo>
                  <a:cubicBezTo>
                    <a:pt x="114914" y="419408"/>
                    <a:pt x="90894" y="394901"/>
                    <a:pt x="91196" y="364969"/>
                  </a:cubicBezTo>
                  <a:cubicBezTo>
                    <a:pt x="91196" y="364969"/>
                    <a:pt x="91196" y="364965"/>
                    <a:pt x="91196" y="364965"/>
                  </a:cubicBezTo>
                  <a:lnTo>
                    <a:pt x="91196" y="224773"/>
                  </a:lnTo>
                  <a:lnTo>
                    <a:pt x="57528" y="224773"/>
                  </a:lnTo>
                  <a:lnTo>
                    <a:pt x="57528" y="419710"/>
                  </a:lnTo>
                  <a:lnTo>
                    <a:pt x="0" y="419710"/>
                  </a:lnTo>
                  <a:lnTo>
                    <a:pt x="0" y="53422"/>
                  </a:lnTo>
                  <a:cubicBezTo>
                    <a:pt x="0" y="22217"/>
                    <a:pt x="28513" y="0"/>
                    <a:pt x="59717" y="0"/>
                  </a:cubicBezTo>
                  <a:close/>
                </a:path>
              </a:pathLst>
            </a:custGeom>
            <a:solidFill>
              <a:srgbClr val="C00000"/>
            </a:solidFill>
            <a:ln w="820" cap="flat">
              <a:solidFill>
                <a:srgbClr val="DB0032"/>
              </a:solid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50741ADA-80E5-F192-86C1-F7E0C41F5B41}"/>
                </a:ext>
              </a:extLst>
            </p:cNvPr>
            <p:cNvSpPr/>
            <p:nvPr/>
          </p:nvSpPr>
          <p:spPr>
            <a:xfrm>
              <a:off x="4352622" y="2133413"/>
              <a:ext cx="200183" cy="271807"/>
            </a:xfrm>
            <a:custGeom>
              <a:avLst/>
              <a:gdLst>
                <a:gd name="connsiteX0" fmla="*/ 75913 w 200183"/>
                <a:gd name="connsiteY0" fmla="*/ 14736 h 271807"/>
                <a:gd name="connsiteX1" fmla="*/ 75913 w 200183"/>
                <a:gd name="connsiteY1" fmla="*/ 121670 h 271807"/>
                <a:gd name="connsiteX2" fmla="*/ 124179 w 200183"/>
                <a:gd name="connsiteY2" fmla="*/ 121670 h 271807"/>
                <a:gd name="connsiteX3" fmla="*/ 148586 w 200183"/>
                <a:gd name="connsiteY3" fmla="*/ 114143 h 271807"/>
                <a:gd name="connsiteX4" fmla="*/ 158851 w 200183"/>
                <a:gd name="connsiteY4" fmla="*/ 84444 h 271807"/>
                <a:gd name="connsiteX5" fmla="*/ 166196 w 200183"/>
                <a:gd name="connsiteY5" fmla="*/ 84444 h 271807"/>
                <a:gd name="connsiteX6" fmla="*/ 166196 w 200183"/>
                <a:gd name="connsiteY6" fmla="*/ 176415 h 271807"/>
                <a:gd name="connsiteX7" fmla="*/ 158851 w 200183"/>
                <a:gd name="connsiteY7" fmla="*/ 176415 h 271807"/>
                <a:gd name="connsiteX8" fmla="*/ 154836 w 200183"/>
                <a:gd name="connsiteY8" fmla="*/ 153148 h 271807"/>
                <a:gd name="connsiteX9" fmla="*/ 144298 w 200183"/>
                <a:gd name="connsiteY9" fmla="*/ 142063 h 271807"/>
                <a:gd name="connsiteX10" fmla="*/ 124179 w 200183"/>
                <a:gd name="connsiteY10" fmla="*/ 138367 h 271807"/>
                <a:gd name="connsiteX11" fmla="*/ 75913 w 200183"/>
                <a:gd name="connsiteY11" fmla="*/ 138367 h 271807"/>
                <a:gd name="connsiteX12" fmla="*/ 75913 w 200183"/>
                <a:gd name="connsiteY12" fmla="*/ 223541 h 271807"/>
                <a:gd name="connsiteX13" fmla="*/ 78467 w 200183"/>
                <a:gd name="connsiteY13" fmla="*/ 250913 h 271807"/>
                <a:gd name="connsiteX14" fmla="*/ 86725 w 200183"/>
                <a:gd name="connsiteY14" fmla="*/ 259490 h 271807"/>
                <a:gd name="connsiteX15" fmla="*/ 104745 w 200183"/>
                <a:gd name="connsiteY15" fmla="*/ 264326 h 271807"/>
                <a:gd name="connsiteX16" fmla="*/ 114371 w 200183"/>
                <a:gd name="connsiteY16" fmla="*/ 264326 h 271807"/>
                <a:gd name="connsiteX17" fmla="*/ 114371 w 200183"/>
                <a:gd name="connsiteY17" fmla="*/ 271808 h 271807"/>
                <a:gd name="connsiteX18" fmla="*/ 319 w 200183"/>
                <a:gd name="connsiteY18" fmla="*/ 271808 h 271807"/>
                <a:gd name="connsiteX19" fmla="*/ 319 w 200183"/>
                <a:gd name="connsiteY19" fmla="*/ 264326 h 271807"/>
                <a:gd name="connsiteX20" fmla="*/ 9717 w 200183"/>
                <a:gd name="connsiteY20" fmla="*/ 264326 h 271807"/>
                <a:gd name="connsiteX21" fmla="*/ 33668 w 200183"/>
                <a:gd name="connsiteY21" fmla="*/ 254517 h 271807"/>
                <a:gd name="connsiteX22" fmla="*/ 38230 w 200183"/>
                <a:gd name="connsiteY22" fmla="*/ 223678 h 271807"/>
                <a:gd name="connsiteX23" fmla="*/ 38230 w 200183"/>
                <a:gd name="connsiteY23" fmla="*/ 48084 h 271807"/>
                <a:gd name="connsiteX24" fmla="*/ 35675 w 200183"/>
                <a:gd name="connsiteY24" fmla="*/ 20712 h 271807"/>
                <a:gd name="connsiteX25" fmla="*/ 27646 w 200183"/>
                <a:gd name="connsiteY25" fmla="*/ 12089 h 271807"/>
                <a:gd name="connsiteX26" fmla="*/ 9398 w 200183"/>
                <a:gd name="connsiteY26" fmla="*/ 7299 h 271807"/>
                <a:gd name="connsiteX27" fmla="*/ 0 w 200183"/>
                <a:gd name="connsiteY27" fmla="*/ 7299 h 271807"/>
                <a:gd name="connsiteX28" fmla="*/ 0 w 200183"/>
                <a:gd name="connsiteY28" fmla="*/ 0 h 271807"/>
                <a:gd name="connsiteX29" fmla="*/ 197446 w 200183"/>
                <a:gd name="connsiteY29" fmla="*/ 0 h 271807"/>
                <a:gd name="connsiteX30" fmla="*/ 200183 w 200183"/>
                <a:gd name="connsiteY30" fmla="*/ 59672 h 271807"/>
                <a:gd name="connsiteX31" fmla="*/ 193295 w 200183"/>
                <a:gd name="connsiteY31" fmla="*/ 59672 h 271807"/>
                <a:gd name="connsiteX32" fmla="*/ 181479 w 200183"/>
                <a:gd name="connsiteY32" fmla="*/ 31706 h 271807"/>
                <a:gd name="connsiteX33" fmla="*/ 164827 w 200183"/>
                <a:gd name="connsiteY33" fmla="*/ 18750 h 271807"/>
                <a:gd name="connsiteX34" fmla="*/ 134170 w 200183"/>
                <a:gd name="connsiteY34" fmla="*/ 14736 h 271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00183" h="271807">
                  <a:moveTo>
                    <a:pt x="75913" y="14736"/>
                  </a:moveTo>
                  <a:lnTo>
                    <a:pt x="75913" y="121670"/>
                  </a:lnTo>
                  <a:lnTo>
                    <a:pt x="124179" y="121670"/>
                  </a:lnTo>
                  <a:cubicBezTo>
                    <a:pt x="135311" y="121670"/>
                    <a:pt x="143445" y="119161"/>
                    <a:pt x="148586" y="114143"/>
                  </a:cubicBezTo>
                  <a:cubicBezTo>
                    <a:pt x="153728" y="109125"/>
                    <a:pt x="157149" y="99225"/>
                    <a:pt x="158851" y="84444"/>
                  </a:cubicBezTo>
                  <a:lnTo>
                    <a:pt x="166196" y="84444"/>
                  </a:lnTo>
                  <a:lnTo>
                    <a:pt x="166196" y="176415"/>
                  </a:lnTo>
                  <a:lnTo>
                    <a:pt x="158851" y="176415"/>
                  </a:lnTo>
                  <a:cubicBezTo>
                    <a:pt x="159234" y="168459"/>
                    <a:pt x="157866" y="160516"/>
                    <a:pt x="154836" y="153148"/>
                  </a:cubicBezTo>
                  <a:cubicBezTo>
                    <a:pt x="152523" y="148472"/>
                    <a:pt x="148851" y="144608"/>
                    <a:pt x="144298" y="142063"/>
                  </a:cubicBezTo>
                  <a:cubicBezTo>
                    <a:pt x="137984" y="139239"/>
                    <a:pt x="131086" y="137970"/>
                    <a:pt x="124179" y="138367"/>
                  </a:cubicBezTo>
                  <a:lnTo>
                    <a:pt x="75913" y="138367"/>
                  </a:lnTo>
                  <a:lnTo>
                    <a:pt x="75913" y="223541"/>
                  </a:lnTo>
                  <a:cubicBezTo>
                    <a:pt x="75393" y="232743"/>
                    <a:pt x="76255" y="241967"/>
                    <a:pt x="78467" y="250913"/>
                  </a:cubicBezTo>
                  <a:cubicBezTo>
                    <a:pt x="80146" y="254641"/>
                    <a:pt x="83066" y="257670"/>
                    <a:pt x="86725" y="259490"/>
                  </a:cubicBezTo>
                  <a:cubicBezTo>
                    <a:pt x="92213" y="262638"/>
                    <a:pt x="98422" y="264303"/>
                    <a:pt x="104745" y="264326"/>
                  </a:cubicBezTo>
                  <a:lnTo>
                    <a:pt x="114371" y="264326"/>
                  </a:lnTo>
                  <a:lnTo>
                    <a:pt x="114371" y="271808"/>
                  </a:lnTo>
                  <a:lnTo>
                    <a:pt x="319" y="271808"/>
                  </a:lnTo>
                  <a:lnTo>
                    <a:pt x="319" y="264326"/>
                  </a:lnTo>
                  <a:lnTo>
                    <a:pt x="9717" y="264326"/>
                  </a:lnTo>
                  <a:cubicBezTo>
                    <a:pt x="20698" y="264326"/>
                    <a:pt x="28682" y="261055"/>
                    <a:pt x="33668" y="254517"/>
                  </a:cubicBezTo>
                  <a:cubicBezTo>
                    <a:pt x="36770" y="250229"/>
                    <a:pt x="38230" y="239964"/>
                    <a:pt x="38230" y="223678"/>
                  </a:cubicBezTo>
                  <a:lnTo>
                    <a:pt x="38230" y="48084"/>
                  </a:lnTo>
                  <a:cubicBezTo>
                    <a:pt x="38759" y="38882"/>
                    <a:pt x="37897" y="29658"/>
                    <a:pt x="35675" y="20712"/>
                  </a:cubicBezTo>
                  <a:cubicBezTo>
                    <a:pt x="34024" y="17030"/>
                    <a:pt x="31204" y="13996"/>
                    <a:pt x="27646" y="12089"/>
                  </a:cubicBezTo>
                  <a:cubicBezTo>
                    <a:pt x="22099" y="8901"/>
                    <a:pt x="15798" y="7249"/>
                    <a:pt x="9398" y="7299"/>
                  </a:cubicBezTo>
                  <a:lnTo>
                    <a:pt x="0" y="7299"/>
                  </a:lnTo>
                  <a:lnTo>
                    <a:pt x="0" y="0"/>
                  </a:lnTo>
                  <a:lnTo>
                    <a:pt x="197446" y="0"/>
                  </a:lnTo>
                  <a:lnTo>
                    <a:pt x="200183" y="59672"/>
                  </a:lnTo>
                  <a:lnTo>
                    <a:pt x="193295" y="59672"/>
                  </a:lnTo>
                  <a:cubicBezTo>
                    <a:pt x="191109" y="49704"/>
                    <a:pt x="187104" y="40224"/>
                    <a:pt x="181479" y="31706"/>
                  </a:cubicBezTo>
                  <a:cubicBezTo>
                    <a:pt x="177227" y="25940"/>
                    <a:pt x="171465" y="21455"/>
                    <a:pt x="164827" y="18750"/>
                  </a:cubicBezTo>
                  <a:cubicBezTo>
                    <a:pt x="154928" y="15602"/>
                    <a:pt x="144544" y="14243"/>
                    <a:pt x="134170" y="14736"/>
                  </a:cubicBezTo>
                  <a:close/>
                </a:path>
              </a:pathLst>
            </a:custGeom>
            <a:grpFill/>
            <a:ln w="45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3C2904AC-BC83-A3A1-4615-D3F6C57D071B}"/>
                </a:ext>
              </a:extLst>
            </p:cNvPr>
            <p:cNvSpPr/>
            <p:nvPr/>
          </p:nvSpPr>
          <p:spPr>
            <a:xfrm>
              <a:off x="4572239" y="2216155"/>
              <a:ext cx="133308" cy="189156"/>
            </a:xfrm>
            <a:custGeom>
              <a:avLst/>
              <a:gdLst>
                <a:gd name="connsiteX0" fmla="*/ 62683 w 133308"/>
                <a:gd name="connsiteY0" fmla="*/ 14 h 189156"/>
                <a:gd name="connsiteX1" fmla="*/ 62683 w 133308"/>
                <a:gd name="connsiteY1" fmla="*/ 41072 h 189156"/>
                <a:gd name="connsiteX2" fmla="*/ 108577 w 133308"/>
                <a:gd name="connsiteY2" fmla="*/ 14 h 189156"/>
                <a:gd name="connsiteX3" fmla="*/ 126278 w 133308"/>
                <a:gd name="connsiteY3" fmla="*/ 6720 h 189156"/>
                <a:gd name="connsiteX4" fmla="*/ 133303 w 133308"/>
                <a:gd name="connsiteY4" fmla="*/ 22231 h 189156"/>
                <a:gd name="connsiteX5" fmla="*/ 128239 w 133308"/>
                <a:gd name="connsiteY5" fmla="*/ 35461 h 189156"/>
                <a:gd name="connsiteX6" fmla="*/ 116196 w 133308"/>
                <a:gd name="connsiteY6" fmla="*/ 40844 h 189156"/>
                <a:gd name="connsiteX7" fmla="*/ 100913 w 133308"/>
                <a:gd name="connsiteY7" fmla="*/ 34001 h 189156"/>
                <a:gd name="connsiteX8" fmla="*/ 88367 w 133308"/>
                <a:gd name="connsiteY8" fmla="*/ 27158 h 189156"/>
                <a:gd name="connsiteX9" fmla="*/ 80749 w 133308"/>
                <a:gd name="connsiteY9" fmla="*/ 31173 h 189156"/>
                <a:gd name="connsiteX10" fmla="*/ 62500 w 133308"/>
                <a:gd name="connsiteY10" fmla="*/ 58089 h 189156"/>
                <a:gd name="connsiteX11" fmla="*/ 62500 w 133308"/>
                <a:gd name="connsiteY11" fmla="*/ 146045 h 189156"/>
                <a:gd name="connsiteX12" fmla="*/ 66196 w 133308"/>
                <a:gd name="connsiteY12" fmla="*/ 169175 h 189156"/>
                <a:gd name="connsiteX13" fmla="*/ 75320 w 133308"/>
                <a:gd name="connsiteY13" fmla="*/ 178299 h 189156"/>
                <a:gd name="connsiteX14" fmla="*/ 93933 w 133308"/>
                <a:gd name="connsiteY14" fmla="*/ 181857 h 189156"/>
                <a:gd name="connsiteX15" fmla="*/ 93933 w 133308"/>
                <a:gd name="connsiteY15" fmla="*/ 189157 h 189156"/>
                <a:gd name="connsiteX16" fmla="*/ 1779 w 133308"/>
                <a:gd name="connsiteY16" fmla="*/ 189157 h 189156"/>
                <a:gd name="connsiteX17" fmla="*/ 1779 w 133308"/>
                <a:gd name="connsiteY17" fmla="*/ 181857 h 189156"/>
                <a:gd name="connsiteX18" fmla="*/ 22126 w 133308"/>
                <a:gd name="connsiteY18" fmla="*/ 177295 h 189156"/>
                <a:gd name="connsiteX19" fmla="*/ 29015 w 133308"/>
                <a:gd name="connsiteY19" fmla="*/ 167031 h 189156"/>
                <a:gd name="connsiteX20" fmla="*/ 29973 w 133308"/>
                <a:gd name="connsiteY20" fmla="*/ 147505 h 189156"/>
                <a:gd name="connsiteX21" fmla="*/ 29973 w 133308"/>
                <a:gd name="connsiteY21" fmla="*/ 76565 h 189156"/>
                <a:gd name="connsiteX22" fmla="*/ 28695 w 133308"/>
                <a:gd name="connsiteY22" fmla="*/ 38426 h 189156"/>
                <a:gd name="connsiteX23" fmla="*/ 24133 w 133308"/>
                <a:gd name="connsiteY23" fmla="*/ 29530 h 189156"/>
                <a:gd name="connsiteX24" fmla="*/ 15648 w 133308"/>
                <a:gd name="connsiteY24" fmla="*/ 26702 h 189156"/>
                <a:gd name="connsiteX25" fmla="*/ 1962 w 133308"/>
                <a:gd name="connsiteY25" fmla="*/ 29713 h 189156"/>
                <a:gd name="connsiteX26" fmla="*/ 0 w 133308"/>
                <a:gd name="connsiteY26" fmla="*/ 22459 h 189156"/>
                <a:gd name="connsiteX27" fmla="*/ 54471 w 133308"/>
                <a:gd name="connsiteY27" fmla="*/ 14 h 189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3308" h="189156">
                  <a:moveTo>
                    <a:pt x="62683" y="14"/>
                  </a:moveTo>
                  <a:lnTo>
                    <a:pt x="62683" y="41072"/>
                  </a:lnTo>
                  <a:cubicBezTo>
                    <a:pt x="77555" y="13700"/>
                    <a:pt x="92852" y="14"/>
                    <a:pt x="108577" y="14"/>
                  </a:cubicBezTo>
                  <a:cubicBezTo>
                    <a:pt x="115137" y="-205"/>
                    <a:pt x="121511" y="2208"/>
                    <a:pt x="126278" y="6720"/>
                  </a:cubicBezTo>
                  <a:cubicBezTo>
                    <a:pt x="130712" y="10661"/>
                    <a:pt x="133262" y="16300"/>
                    <a:pt x="133303" y="22231"/>
                  </a:cubicBezTo>
                  <a:cubicBezTo>
                    <a:pt x="133422" y="27135"/>
                    <a:pt x="131602" y="31889"/>
                    <a:pt x="128239" y="35461"/>
                  </a:cubicBezTo>
                  <a:cubicBezTo>
                    <a:pt x="125192" y="38914"/>
                    <a:pt x="120799" y="40876"/>
                    <a:pt x="116196" y="40844"/>
                  </a:cubicBezTo>
                  <a:cubicBezTo>
                    <a:pt x="110475" y="40351"/>
                    <a:pt x="105092" y="37938"/>
                    <a:pt x="100913" y="34001"/>
                  </a:cubicBezTo>
                  <a:cubicBezTo>
                    <a:pt x="97482" y="30552"/>
                    <a:pt x="93125" y="28171"/>
                    <a:pt x="88367" y="27158"/>
                  </a:cubicBezTo>
                  <a:cubicBezTo>
                    <a:pt x="85402" y="27450"/>
                    <a:pt x="82665" y="28891"/>
                    <a:pt x="80749" y="31173"/>
                  </a:cubicBezTo>
                  <a:cubicBezTo>
                    <a:pt x="73166" y="39028"/>
                    <a:pt x="66994" y="48134"/>
                    <a:pt x="62500" y="58089"/>
                  </a:cubicBezTo>
                  <a:lnTo>
                    <a:pt x="62500" y="146045"/>
                  </a:lnTo>
                  <a:cubicBezTo>
                    <a:pt x="62090" y="153928"/>
                    <a:pt x="63349" y="161812"/>
                    <a:pt x="66196" y="169175"/>
                  </a:cubicBezTo>
                  <a:cubicBezTo>
                    <a:pt x="68162" y="173126"/>
                    <a:pt x="71369" y="176333"/>
                    <a:pt x="75320" y="178299"/>
                  </a:cubicBezTo>
                  <a:cubicBezTo>
                    <a:pt x="81141" y="180991"/>
                    <a:pt x="87532" y="182213"/>
                    <a:pt x="93933" y="181857"/>
                  </a:cubicBezTo>
                  <a:lnTo>
                    <a:pt x="93933" y="189157"/>
                  </a:lnTo>
                  <a:lnTo>
                    <a:pt x="1779" y="189157"/>
                  </a:lnTo>
                  <a:lnTo>
                    <a:pt x="1779" y="181857"/>
                  </a:lnTo>
                  <a:cubicBezTo>
                    <a:pt x="8859" y="182313"/>
                    <a:pt x="15922" y="180731"/>
                    <a:pt x="22126" y="177295"/>
                  </a:cubicBezTo>
                  <a:cubicBezTo>
                    <a:pt x="25616" y="174846"/>
                    <a:pt x="28070" y="171187"/>
                    <a:pt x="29015" y="167031"/>
                  </a:cubicBezTo>
                  <a:cubicBezTo>
                    <a:pt x="29923" y="160566"/>
                    <a:pt x="30242" y="154029"/>
                    <a:pt x="29973" y="147505"/>
                  </a:cubicBezTo>
                  <a:lnTo>
                    <a:pt x="29973" y="76565"/>
                  </a:lnTo>
                  <a:cubicBezTo>
                    <a:pt x="30361" y="63837"/>
                    <a:pt x="29936" y="51100"/>
                    <a:pt x="28695" y="38426"/>
                  </a:cubicBezTo>
                  <a:cubicBezTo>
                    <a:pt x="28244" y="35023"/>
                    <a:pt x="26633" y="31884"/>
                    <a:pt x="24133" y="29530"/>
                  </a:cubicBezTo>
                  <a:cubicBezTo>
                    <a:pt x="21729" y="27610"/>
                    <a:pt x="18723" y="26606"/>
                    <a:pt x="15648" y="26702"/>
                  </a:cubicBezTo>
                  <a:cubicBezTo>
                    <a:pt x="10940" y="26871"/>
                    <a:pt x="6305" y="27892"/>
                    <a:pt x="1962" y="29713"/>
                  </a:cubicBezTo>
                  <a:lnTo>
                    <a:pt x="0" y="22459"/>
                  </a:lnTo>
                  <a:lnTo>
                    <a:pt x="54471" y="14"/>
                  </a:lnTo>
                  <a:close/>
                </a:path>
              </a:pathLst>
            </a:custGeom>
            <a:grpFill/>
            <a:ln w="45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85C475EE-EFC4-76F2-B18E-BD376DF85512}"/>
                </a:ext>
              </a:extLst>
            </p:cNvPr>
            <p:cNvSpPr/>
            <p:nvPr/>
          </p:nvSpPr>
          <p:spPr>
            <a:xfrm>
              <a:off x="4717951" y="2216088"/>
              <a:ext cx="151916" cy="194663"/>
            </a:xfrm>
            <a:custGeom>
              <a:avLst/>
              <a:gdLst>
                <a:gd name="connsiteX0" fmla="*/ 27783 w 151916"/>
                <a:gd name="connsiteY0" fmla="*/ 74716 h 194663"/>
                <a:gd name="connsiteX1" fmla="*/ 47217 w 151916"/>
                <a:gd name="connsiteY1" fmla="*/ 138585 h 194663"/>
                <a:gd name="connsiteX2" fmla="*/ 93294 w 151916"/>
                <a:gd name="connsiteY2" fmla="*/ 161760 h 194663"/>
                <a:gd name="connsiteX3" fmla="*/ 123951 w 151916"/>
                <a:gd name="connsiteY3" fmla="*/ 151906 h 194663"/>
                <a:gd name="connsiteX4" fmla="*/ 145849 w 151916"/>
                <a:gd name="connsiteY4" fmla="*/ 117919 h 194663"/>
                <a:gd name="connsiteX5" fmla="*/ 151917 w 151916"/>
                <a:gd name="connsiteY5" fmla="*/ 121933 h 194663"/>
                <a:gd name="connsiteX6" fmla="*/ 127966 w 151916"/>
                <a:gd name="connsiteY6" fmla="*/ 172116 h 194663"/>
                <a:gd name="connsiteX7" fmla="*/ 78376 w 151916"/>
                <a:gd name="connsiteY7" fmla="*/ 194653 h 194663"/>
                <a:gd name="connsiteX8" fmla="*/ 23038 w 151916"/>
                <a:gd name="connsiteY8" fmla="*/ 168923 h 194663"/>
                <a:gd name="connsiteX9" fmla="*/ 0 w 151916"/>
                <a:gd name="connsiteY9" fmla="*/ 99716 h 194663"/>
                <a:gd name="connsiteX10" fmla="*/ 23586 w 151916"/>
                <a:gd name="connsiteY10" fmla="*/ 26358 h 194663"/>
                <a:gd name="connsiteX11" fmla="*/ 82893 w 151916"/>
                <a:gd name="connsiteY11" fmla="*/ 35 h 194663"/>
                <a:gd name="connsiteX12" fmla="*/ 132482 w 151916"/>
                <a:gd name="connsiteY12" fmla="*/ 20336 h 194663"/>
                <a:gd name="connsiteX13" fmla="*/ 151917 w 151916"/>
                <a:gd name="connsiteY13" fmla="*/ 74670 h 194663"/>
                <a:gd name="connsiteX14" fmla="*/ 27783 w 151916"/>
                <a:gd name="connsiteY14" fmla="*/ 63174 h 194663"/>
                <a:gd name="connsiteX15" fmla="*/ 111132 w 151916"/>
                <a:gd name="connsiteY15" fmla="*/ 63174 h 194663"/>
                <a:gd name="connsiteX16" fmla="*/ 107026 w 151916"/>
                <a:gd name="connsiteY16" fmla="*/ 38402 h 194663"/>
                <a:gd name="connsiteX17" fmla="*/ 92382 w 151916"/>
                <a:gd name="connsiteY17" fmla="*/ 20792 h 194663"/>
                <a:gd name="connsiteX18" fmla="*/ 72035 w 151916"/>
                <a:gd name="connsiteY18" fmla="*/ 14406 h 194663"/>
                <a:gd name="connsiteX19" fmla="*/ 42838 w 151916"/>
                <a:gd name="connsiteY19" fmla="*/ 27316 h 194663"/>
                <a:gd name="connsiteX20" fmla="*/ 27783 w 151916"/>
                <a:gd name="connsiteY20" fmla="*/ 63174 h 19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3">
                  <a:moveTo>
                    <a:pt x="27783" y="74716"/>
                  </a:moveTo>
                  <a:cubicBezTo>
                    <a:pt x="27783" y="101906"/>
                    <a:pt x="34261" y="123197"/>
                    <a:pt x="47217" y="138585"/>
                  </a:cubicBezTo>
                  <a:cubicBezTo>
                    <a:pt x="60174" y="153973"/>
                    <a:pt x="75534" y="161701"/>
                    <a:pt x="93294" y="161760"/>
                  </a:cubicBezTo>
                  <a:cubicBezTo>
                    <a:pt x="104325" y="161993"/>
                    <a:pt x="115119" y="158521"/>
                    <a:pt x="123951" y="151906"/>
                  </a:cubicBezTo>
                  <a:cubicBezTo>
                    <a:pt x="132651" y="145337"/>
                    <a:pt x="139950" y="134009"/>
                    <a:pt x="145849" y="117919"/>
                  </a:cubicBezTo>
                  <a:lnTo>
                    <a:pt x="151917" y="121933"/>
                  </a:lnTo>
                  <a:cubicBezTo>
                    <a:pt x="149029" y="140647"/>
                    <a:pt x="140699" y="158101"/>
                    <a:pt x="127966" y="172116"/>
                  </a:cubicBezTo>
                  <a:cubicBezTo>
                    <a:pt x="115685" y="186728"/>
                    <a:pt x="97459" y="195008"/>
                    <a:pt x="78376" y="194653"/>
                  </a:cubicBezTo>
                  <a:cubicBezTo>
                    <a:pt x="57021" y="194744"/>
                    <a:pt x="36734" y="185310"/>
                    <a:pt x="23038" y="168923"/>
                  </a:cubicBezTo>
                  <a:cubicBezTo>
                    <a:pt x="7651" y="151769"/>
                    <a:pt x="-32" y="128699"/>
                    <a:pt x="0" y="99716"/>
                  </a:cubicBezTo>
                  <a:cubicBezTo>
                    <a:pt x="0" y="68361"/>
                    <a:pt x="7860" y="43909"/>
                    <a:pt x="23586" y="26358"/>
                  </a:cubicBezTo>
                  <a:cubicBezTo>
                    <a:pt x="38449" y="9196"/>
                    <a:pt x="60192" y="-458"/>
                    <a:pt x="82893" y="35"/>
                  </a:cubicBezTo>
                  <a:cubicBezTo>
                    <a:pt x="101561" y="-576"/>
                    <a:pt x="119604" y="6810"/>
                    <a:pt x="132482" y="20336"/>
                  </a:cubicBezTo>
                  <a:cubicBezTo>
                    <a:pt x="145439" y="33899"/>
                    <a:pt x="151917" y="52011"/>
                    <a:pt x="151917" y="74670"/>
                  </a:cubicBezTo>
                  <a:close/>
                  <a:moveTo>
                    <a:pt x="27783" y="63174"/>
                  </a:moveTo>
                  <a:lnTo>
                    <a:pt x="111132" y="63174"/>
                  </a:lnTo>
                  <a:cubicBezTo>
                    <a:pt x="111091" y="54752"/>
                    <a:pt x="109709" y="46386"/>
                    <a:pt x="107026" y="38402"/>
                  </a:cubicBezTo>
                  <a:cubicBezTo>
                    <a:pt x="103979" y="31221"/>
                    <a:pt x="98887" y="25099"/>
                    <a:pt x="92382" y="20792"/>
                  </a:cubicBezTo>
                  <a:cubicBezTo>
                    <a:pt x="86378" y="16700"/>
                    <a:pt x="79298" y="14479"/>
                    <a:pt x="72035" y="14406"/>
                  </a:cubicBezTo>
                  <a:cubicBezTo>
                    <a:pt x="60936" y="14483"/>
                    <a:pt x="50365" y="19159"/>
                    <a:pt x="42838" y="27316"/>
                  </a:cubicBezTo>
                  <a:cubicBezTo>
                    <a:pt x="33695" y="37084"/>
                    <a:pt x="28353" y="49807"/>
                    <a:pt x="27783" y="63174"/>
                  </a:cubicBezTo>
                </a:path>
              </a:pathLst>
            </a:custGeom>
            <a:grpFill/>
            <a:ln w="45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642E6D0B-515E-6869-B7D3-2582328136FD}"/>
                </a:ext>
              </a:extLst>
            </p:cNvPr>
            <p:cNvSpPr/>
            <p:nvPr/>
          </p:nvSpPr>
          <p:spPr>
            <a:xfrm>
              <a:off x="4900760" y="2216169"/>
              <a:ext cx="122511" cy="194800"/>
            </a:xfrm>
            <a:custGeom>
              <a:avLst/>
              <a:gdLst>
                <a:gd name="connsiteX0" fmla="*/ 108890 w 122511"/>
                <a:gd name="connsiteY0" fmla="*/ 0 h 194800"/>
                <a:gd name="connsiteX1" fmla="*/ 108890 w 122511"/>
                <a:gd name="connsiteY1" fmla="*/ 62637 h 194800"/>
                <a:gd name="connsiteX2" fmla="*/ 102594 w 122511"/>
                <a:gd name="connsiteY2" fmla="*/ 62637 h 194800"/>
                <a:gd name="connsiteX3" fmla="*/ 83570 w 122511"/>
                <a:gd name="connsiteY3" fmla="*/ 22400 h 194800"/>
                <a:gd name="connsiteX4" fmla="*/ 53917 w 122511"/>
                <a:gd name="connsiteY4" fmla="*/ 11770 h 194800"/>
                <a:gd name="connsiteX5" fmla="*/ 31837 w 122511"/>
                <a:gd name="connsiteY5" fmla="*/ 19161 h 194800"/>
                <a:gd name="connsiteX6" fmla="*/ 23214 w 122511"/>
                <a:gd name="connsiteY6" fmla="*/ 35858 h 194800"/>
                <a:gd name="connsiteX7" fmla="*/ 29464 w 122511"/>
                <a:gd name="connsiteY7" fmla="*/ 55110 h 194800"/>
                <a:gd name="connsiteX8" fmla="*/ 54100 w 122511"/>
                <a:gd name="connsiteY8" fmla="*/ 72537 h 194800"/>
                <a:gd name="connsiteX9" fmla="*/ 82749 w 122511"/>
                <a:gd name="connsiteY9" fmla="*/ 86770 h 194800"/>
                <a:gd name="connsiteX10" fmla="*/ 122485 w 122511"/>
                <a:gd name="connsiteY10" fmla="*/ 139097 h 194800"/>
                <a:gd name="connsiteX11" fmla="*/ 103963 w 122511"/>
                <a:gd name="connsiteY11" fmla="*/ 179471 h 194800"/>
                <a:gd name="connsiteX12" fmla="*/ 62585 w 122511"/>
                <a:gd name="connsiteY12" fmla="*/ 194800 h 194800"/>
                <a:gd name="connsiteX13" fmla="*/ 24994 w 122511"/>
                <a:gd name="connsiteY13" fmla="*/ 188732 h 194800"/>
                <a:gd name="connsiteX14" fmla="*/ 14410 w 122511"/>
                <a:gd name="connsiteY14" fmla="*/ 186679 h 194800"/>
                <a:gd name="connsiteX15" fmla="*/ 7338 w 122511"/>
                <a:gd name="connsiteY15" fmla="*/ 192063 h 194800"/>
                <a:gd name="connsiteX16" fmla="*/ 860 w 122511"/>
                <a:gd name="connsiteY16" fmla="*/ 192063 h 194800"/>
                <a:gd name="connsiteX17" fmla="*/ 860 w 122511"/>
                <a:gd name="connsiteY17" fmla="*/ 126369 h 194800"/>
                <a:gd name="connsiteX18" fmla="*/ 7338 w 122511"/>
                <a:gd name="connsiteY18" fmla="*/ 126369 h 194800"/>
                <a:gd name="connsiteX19" fmla="*/ 28278 w 122511"/>
                <a:gd name="connsiteY19" fmla="*/ 168796 h 194800"/>
                <a:gd name="connsiteX20" fmla="*/ 62904 w 122511"/>
                <a:gd name="connsiteY20" fmla="*/ 183076 h 194800"/>
                <a:gd name="connsiteX21" fmla="*/ 84939 w 122511"/>
                <a:gd name="connsiteY21" fmla="*/ 174955 h 194800"/>
                <a:gd name="connsiteX22" fmla="*/ 93425 w 122511"/>
                <a:gd name="connsiteY22" fmla="*/ 155384 h 194800"/>
                <a:gd name="connsiteX23" fmla="*/ 83981 w 122511"/>
                <a:gd name="connsiteY23" fmla="*/ 132117 h 194800"/>
                <a:gd name="connsiteX24" fmla="*/ 46070 w 122511"/>
                <a:gd name="connsiteY24" fmla="*/ 108303 h 194800"/>
                <a:gd name="connsiteX25" fmla="*/ 8844 w 122511"/>
                <a:gd name="connsiteY25" fmla="*/ 82299 h 194800"/>
                <a:gd name="connsiteX26" fmla="*/ 39 w 122511"/>
                <a:gd name="connsiteY26" fmla="*/ 53422 h 194800"/>
                <a:gd name="connsiteX27" fmla="*/ 15231 w 122511"/>
                <a:gd name="connsiteY27" fmla="*/ 15465 h 194800"/>
                <a:gd name="connsiteX28" fmla="*/ 54465 w 122511"/>
                <a:gd name="connsiteY28" fmla="*/ 228 h 194800"/>
                <a:gd name="connsiteX29" fmla="*/ 80103 w 122511"/>
                <a:gd name="connsiteY29" fmla="*/ 4790 h 194800"/>
                <a:gd name="connsiteX30" fmla="*/ 93425 w 122511"/>
                <a:gd name="connsiteY30" fmla="*/ 7847 h 194800"/>
                <a:gd name="connsiteX31" fmla="*/ 98306 w 122511"/>
                <a:gd name="connsiteY31" fmla="*/ 6432 h 194800"/>
                <a:gd name="connsiteX32" fmla="*/ 102412 w 122511"/>
                <a:gd name="connsiteY32" fmla="*/ 137 h 19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2511" h="194800">
                  <a:moveTo>
                    <a:pt x="108890" y="0"/>
                  </a:moveTo>
                  <a:lnTo>
                    <a:pt x="108890" y="62637"/>
                  </a:lnTo>
                  <a:lnTo>
                    <a:pt x="102594" y="62637"/>
                  </a:lnTo>
                  <a:cubicBezTo>
                    <a:pt x="97667" y="42929"/>
                    <a:pt x="91326" y="29516"/>
                    <a:pt x="83570" y="22400"/>
                  </a:cubicBezTo>
                  <a:cubicBezTo>
                    <a:pt x="75418" y="15182"/>
                    <a:pt x="64798" y="11378"/>
                    <a:pt x="53917" y="11770"/>
                  </a:cubicBezTo>
                  <a:cubicBezTo>
                    <a:pt x="45893" y="11396"/>
                    <a:pt x="38018" y="14028"/>
                    <a:pt x="31837" y="19161"/>
                  </a:cubicBezTo>
                  <a:cubicBezTo>
                    <a:pt x="26590" y="23139"/>
                    <a:pt x="23420" y="29275"/>
                    <a:pt x="23214" y="35858"/>
                  </a:cubicBezTo>
                  <a:cubicBezTo>
                    <a:pt x="23041" y="42801"/>
                    <a:pt x="25249" y="49590"/>
                    <a:pt x="29464" y="55110"/>
                  </a:cubicBezTo>
                  <a:cubicBezTo>
                    <a:pt x="33479" y="60584"/>
                    <a:pt x="41691" y="66424"/>
                    <a:pt x="54100" y="72537"/>
                  </a:cubicBezTo>
                  <a:lnTo>
                    <a:pt x="82749" y="86770"/>
                  </a:lnTo>
                  <a:cubicBezTo>
                    <a:pt x="109269" y="100000"/>
                    <a:pt x="122517" y="117441"/>
                    <a:pt x="122485" y="139097"/>
                  </a:cubicBezTo>
                  <a:cubicBezTo>
                    <a:pt x="122991" y="154718"/>
                    <a:pt x="116134" y="169668"/>
                    <a:pt x="103963" y="179471"/>
                  </a:cubicBezTo>
                  <a:cubicBezTo>
                    <a:pt x="92462" y="189389"/>
                    <a:pt x="77772" y="194832"/>
                    <a:pt x="62585" y="194800"/>
                  </a:cubicBezTo>
                  <a:cubicBezTo>
                    <a:pt x="49834" y="194526"/>
                    <a:pt x="37183" y="192487"/>
                    <a:pt x="24994" y="188732"/>
                  </a:cubicBezTo>
                  <a:cubicBezTo>
                    <a:pt x="21586" y="187533"/>
                    <a:pt x="18018" y="186839"/>
                    <a:pt x="14410" y="186679"/>
                  </a:cubicBezTo>
                  <a:cubicBezTo>
                    <a:pt x="11175" y="186862"/>
                    <a:pt x="8374" y="188993"/>
                    <a:pt x="7338" y="192063"/>
                  </a:cubicBezTo>
                  <a:lnTo>
                    <a:pt x="860" y="192063"/>
                  </a:lnTo>
                  <a:lnTo>
                    <a:pt x="860" y="126369"/>
                  </a:lnTo>
                  <a:lnTo>
                    <a:pt x="7338" y="126369"/>
                  </a:lnTo>
                  <a:cubicBezTo>
                    <a:pt x="10988" y="145165"/>
                    <a:pt x="17968" y="159261"/>
                    <a:pt x="28278" y="168796"/>
                  </a:cubicBezTo>
                  <a:cubicBezTo>
                    <a:pt x="37544" y="177847"/>
                    <a:pt x="49953" y="182961"/>
                    <a:pt x="62904" y="183076"/>
                  </a:cubicBezTo>
                  <a:cubicBezTo>
                    <a:pt x="71034" y="183399"/>
                    <a:pt x="78963" y="180480"/>
                    <a:pt x="84939" y="174955"/>
                  </a:cubicBezTo>
                  <a:cubicBezTo>
                    <a:pt x="90423" y="169937"/>
                    <a:pt x="93507" y="162815"/>
                    <a:pt x="93425" y="155384"/>
                  </a:cubicBezTo>
                  <a:cubicBezTo>
                    <a:pt x="93625" y="146656"/>
                    <a:pt x="90204" y="138235"/>
                    <a:pt x="83981" y="132117"/>
                  </a:cubicBezTo>
                  <a:cubicBezTo>
                    <a:pt x="77626" y="125821"/>
                    <a:pt x="64989" y="117884"/>
                    <a:pt x="46070" y="108303"/>
                  </a:cubicBezTo>
                  <a:cubicBezTo>
                    <a:pt x="27152" y="98723"/>
                    <a:pt x="14743" y="90055"/>
                    <a:pt x="8844" y="82299"/>
                  </a:cubicBezTo>
                  <a:cubicBezTo>
                    <a:pt x="2717" y="73951"/>
                    <a:pt x="-390" y="63768"/>
                    <a:pt x="39" y="53422"/>
                  </a:cubicBezTo>
                  <a:cubicBezTo>
                    <a:pt x="-335" y="39220"/>
                    <a:pt x="5162" y="25488"/>
                    <a:pt x="15231" y="15465"/>
                  </a:cubicBezTo>
                  <a:cubicBezTo>
                    <a:pt x="25632" y="5169"/>
                    <a:pt x="39839" y="-347"/>
                    <a:pt x="54465" y="228"/>
                  </a:cubicBezTo>
                  <a:cubicBezTo>
                    <a:pt x="63187" y="488"/>
                    <a:pt x="71828" y="2026"/>
                    <a:pt x="80103" y="4790"/>
                  </a:cubicBezTo>
                  <a:cubicBezTo>
                    <a:pt x="84415" y="6309"/>
                    <a:pt x="88881" y="7336"/>
                    <a:pt x="93425" y="7847"/>
                  </a:cubicBezTo>
                  <a:cubicBezTo>
                    <a:pt x="95163" y="7938"/>
                    <a:pt x="96883" y="7441"/>
                    <a:pt x="98306" y="6432"/>
                  </a:cubicBezTo>
                  <a:cubicBezTo>
                    <a:pt x="100071" y="4621"/>
                    <a:pt x="101467" y="2482"/>
                    <a:pt x="102412" y="137"/>
                  </a:cubicBezTo>
                  <a:close/>
                </a:path>
              </a:pathLst>
            </a:custGeom>
            <a:grpFill/>
            <a:ln w="4553"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E9BDD159-DC9A-CECF-B4BD-755C737B9356}"/>
                </a:ext>
              </a:extLst>
            </p:cNvPr>
            <p:cNvSpPr/>
            <p:nvPr/>
          </p:nvSpPr>
          <p:spPr>
            <a:xfrm>
              <a:off x="5039531" y="2216032"/>
              <a:ext cx="196488" cy="189279"/>
            </a:xfrm>
            <a:custGeom>
              <a:avLst/>
              <a:gdLst>
                <a:gd name="connsiteX0" fmla="*/ 62957 w 196488"/>
                <a:gd name="connsiteY0" fmla="*/ 38960 h 189279"/>
                <a:gd name="connsiteX1" fmla="*/ 122993 w 196488"/>
                <a:gd name="connsiteY1" fmla="*/ 137 h 189279"/>
                <a:gd name="connsiteX2" fmla="*/ 148176 w 196488"/>
                <a:gd name="connsiteY2" fmla="*/ 7664 h 189279"/>
                <a:gd name="connsiteX3" fmla="*/ 165010 w 196488"/>
                <a:gd name="connsiteY3" fmla="*/ 32391 h 189279"/>
                <a:gd name="connsiteX4" fmla="*/ 169298 w 196488"/>
                <a:gd name="connsiteY4" fmla="*/ 69298 h 189279"/>
                <a:gd name="connsiteX5" fmla="*/ 169298 w 196488"/>
                <a:gd name="connsiteY5" fmla="*/ 147674 h 189279"/>
                <a:gd name="connsiteX6" fmla="*/ 172035 w 196488"/>
                <a:gd name="connsiteY6" fmla="*/ 171305 h 189279"/>
                <a:gd name="connsiteX7" fmla="*/ 178970 w 196488"/>
                <a:gd name="connsiteY7" fmla="*/ 179107 h 189279"/>
                <a:gd name="connsiteX8" fmla="*/ 196488 w 196488"/>
                <a:gd name="connsiteY8" fmla="*/ 181981 h 189279"/>
                <a:gd name="connsiteX9" fmla="*/ 196488 w 196488"/>
                <a:gd name="connsiteY9" fmla="*/ 189280 h 189279"/>
                <a:gd name="connsiteX10" fmla="*/ 107665 w 196488"/>
                <a:gd name="connsiteY10" fmla="*/ 189280 h 189279"/>
                <a:gd name="connsiteX11" fmla="*/ 107665 w 196488"/>
                <a:gd name="connsiteY11" fmla="*/ 181981 h 189279"/>
                <a:gd name="connsiteX12" fmla="*/ 111406 w 196488"/>
                <a:gd name="connsiteY12" fmla="*/ 181981 h 189279"/>
                <a:gd name="connsiteX13" fmla="*/ 128970 w 196488"/>
                <a:gd name="connsiteY13" fmla="*/ 178103 h 189279"/>
                <a:gd name="connsiteX14" fmla="*/ 135950 w 196488"/>
                <a:gd name="connsiteY14" fmla="*/ 166607 h 189279"/>
                <a:gd name="connsiteX15" fmla="*/ 136725 w 196488"/>
                <a:gd name="connsiteY15" fmla="*/ 147765 h 189279"/>
                <a:gd name="connsiteX16" fmla="*/ 136725 w 196488"/>
                <a:gd name="connsiteY16" fmla="*/ 72491 h 189279"/>
                <a:gd name="connsiteX17" fmla="*/ 130384 w 196488"/>
                <a:gd name="connsiteY17" fmla="*/ 35995 h 189279"/>
                <a:gd name="connsiteX18" fmla="*/ 109079 w 196488"/>
                <a:gd name="connsiteY18" fmla="*/ 24681 h 189279"/>
                <a:gd name="connsiteX19" fmla="*/ 62957 w 196488"/>
                <a:gd name="connsiteY19" fmla="*/ 50730 h 189279"/>
                <a:gd name="connsiteX20" fmla="*/ 62957 w 196488"/>
                <a:gd name="connsiteY20" fmla="*/ 147628 h 189279"/>
                <a:gd name="connsiteX21" fmla="*/ 65101 w 196488"/>
                <a:gd name="connsiteY21" fmla="*/ 170439 h 189279"/>
                <a:gd name="connsiteX22" fmla="*/ 72674 w 196488"/>
                <a:gd name="connsiteY22" fmla="*/ 178924 h 189279"/>
                <a:gd name="connsiteX23" fmla="*/ 92199 w 196488"/>
                <a:gd name="connsiteY23" fmla="*/ 181616 h 189279"/>
                <a:gd name="connsiteX24" fmla="*/ 92199 w 196488"/>
                <a:gd name="connsiteY24" fmla="*/ 188915 h 189279"/>
                <a:gd name="connsiteX25" fmla="*/ 3193 w 196488"/>
                <a:gd name="connsiteY25" fmla="*/ 188915 h 189279"/>
                <a:gd name="connsiteX26" fmla="*/ 3193 w 196488"/>
                <a:gd name="connsiteY26" fmla="*/ 181981 h 189279"/>
                <a:gd name="connsiteX27" fmla="*/ 7117 w 196488"/>
                <a:gd name="connsiteY27" fmla="*/ 181981 h 189279"/>
                <a:gd name="connsiteX28" fmla="*/ 25365 w 196488"/>
                <a:gd name="connsiteY28" fmla="*/ 174910 h 189279"/>
                <a:gd name="connsiteX29" fmla="*/ 30155 w 196488"/>
                <a:gd name="connsiteY29" fmla="*/ 147765 h 189279"/>
                <a:gd name="connsiteX30" fmla="*/ 30155 w 196488"/>
                <a:gd name="connsiteY30" fmla="*/ 79334 h 189279"/>
                <a:gd name="connsiteX31" fmla="*/ 28695 w 196488"/>
                <a:gd name="connsiteY31" fmla="*/ 39097 h 189279"/>
                <a:gd name="connsiteX32" fmla="*/ 24133 w 196488"/>
                <a:gd name="connsiteY32" fmla="*/ 29334 h 189279"/>
                <a:gd name="connsiteX33" fmla="*/ 16013 w 196488"/>
                <a:gd name="connsiteY33" fmla="*/ 26734 h 189279"/>
                <a:gd name="connsiteX34" fmla="*/ 2920 w 196488"/>
                <a:gd name="connsiteY34" fmla="*/ 29699 h 189279"/>
                <a:gd name="connsiteX35" fmla="*/ 0 w 196488"/>
                <a:gd name="connsiteY35" fmla="*/ 22445 h 189279"/>
                <a:gd name="connsiteX36" fmla="*/ 54243 w 196488"/>
                <a:gd name="connsiteY36" fmla="*/ 0 h 189279"/>
                <a:gd name="connsiteX37" fmla="*/ 62683 w 196488"/>
                <a:gd name="connsiteY37" fmla="*/ 0 h 189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96488" h="189279">
                  <a:moveTo>
                    <a:pt x="62957" y="38960"/>
                  </a:moveTo>
                  <a:cubicBezTo>
                    <a:pt x="83942" y="13107"/>
                    <a:pt x="103956" y="169"/>
                    <a:pt x="122993" y="137"/>
                  </a:cubicBezTo>
                  <a:cubicBezTo>
                    <a:pt x="131976" y="-100"/>
                    <a:pt x="140799" y="2537"/>
                    <a:pt x="148176" y="7664"/>
                  </a:cubicBezTo>
                  <a:cubicBezTo>
                    <a:pt x="156168" y="14006"/>
                    <a:pt x="162045" y="22628"/>
                    <a:pt x="165010" y="32391"/>
                  </a:cubicBezTo>
                  <a:cubicBezTo>
                    <a:pt x="168390" y="44389"/>
                    <a:pt x="169836" y="56848"/>
                    <a:pt x="169298" y="69298"/>
                  </a:cubicBezTo>
                  <a:lnTo>
                    <a:pt x="169298" y="147674"/>
                  </a:lnTo>
                  <a:cubicBezTo>
                    <a:pt x="168805" y="155653"/>
                    <a:pt x="169732" y="163650"/>
                    <a:pt x="172035" y="171305"/>
                  </a:cubicBezTo>
                  <a:cubicBezTo>
                    <a:pt x="173440" y="174590"/>
                    <a:pt x="175872" y="177327"/>
                    <a:pt x="178970" y="179107"/>
                  </a:cubicBezTo>
                  <a:cubicBezTo>
                    <a:pt x="184508" y="181410"/>
                    <a:pt x="190503" y="182396"/>
                    <a:pt x="196488" y="181981"/>
                  </a:cubicBezTo>
                  <a:lnTo>
                    <a:pt x="196488" y="189280"/>
                  </a:lnTo>
                  <a:lnTo>
                    <a:pt x="107665" y="189280"/>
                  </a:lnTo>
                  <a:lnTo>
                    <a:pt x="107665" y="181981"/>
                  </a:lnTo>
                  <a:lnTo>
                    <a:pt x="111406" y="181981"/>
                  </a:lnTo>
                  <a:cubicBezTo>
                    <a:pt x="117523" y="182546"/>
                    <a:pt x="123659" y="181192"/>
                    <a:pt x="128970" y="178103"/>
                  </a:cubicBezTo>
                  <a:cubicBezTo>
                    <a:pt x="132514" y="175160"/>
                    <a:pt x="134973" y="171109"/>
                    <a:pt x="135950" y="166607"/>
                  </a:cubicBezTo>
                  <a:cubicBezTo>
                    <a:pt x="136689" y="160357"/>
                    <a:pt x="136949" y="154056"/>
                    <a:pt x="136725" y="147765"/>
                  </a:cubicBezTo>
                  <a:lnTo>
                    <a:pt x="136725" y="72491"/>
                  </a:lnTo>
                  <a:cubicBezTo>
                    <a:pt x="136725" y="55794"/>
                    <a:pt x="134613" y="43627"/>
                    <a:pt x="130384" y="35995"/>
                  </a:cubicBezTo>
                  <a:cubicBezTo>
                    <a:pt x="126086" y="28403"/>
                    <a:pt x="117774" y="23992"/>
                    <a:pt x="109079" y="24681"/>
                  </a:cubicBezTo>
                  <a:cubicBezTo>
                    <a:pt x="93659" y="24681"/>
                    <a:pt x="78239" y="33349"/>
                    <a:pt x="62957" y="50730"/>
                  </a:cubicBezTo>
                  <a:lnTo>
                    <a:pt x="62957" y="147628"/>
                  </a:lnTo>
                  <a:cubicBezTo>
                    <a:pt x="62957" y="160037"/>
                    <a:pt x="63686" y="167701"/>
                    <a:pt x="65101" y="170439"/>
                  </a:cubicBezTo>
                  <a:cubicBezTo>
                    <a:pt x="66656" y="174002"/>
                    <a:pt x="69311" y="176976"/>
                    <a:pt x="72674" y="178924"/>
                  </a:cubicBezTo>
                  <a:cubicBezTo>
                    <a:pt x="78910" y="181233"/>
                    <a:pt x="85571" y="182154"/>
                    <a:pt x="92199" y="181616"/>
                  </a:cubicBezTo>
                  <a:lnTo>
                    <a:pt x="92199" y="188915"/>
                  </a:lnTo>
                  <a:lnTo>
                    <a:pt x="3193" y="188915"/>
                  </a:lnTo>
                  <a:lnTo>
                    <a:pt x="3193" y="181981"/>
                  </a:lnTo>
                  <a:lnTo>
                    <a:pt x="7117" y="181981"/>
                  </a:lnTo>
                  <a:cubicBezTo>
                    <a:pt x="16241" y="181981"/>
                    <a:pt x="22400" y="179608"/>
                    <a:pt x="25365" y="174910"/>
                  </a:cubicBezTo>
                  <a:cubicBezTo>
                    <a:pt x="28331" y="170210"/>
                    <a:pt x="30155" y="161223"/>
                    <a:pt x="30155" y="147765"/>
                  </a:cubicBezTo>
                  <a:lnTo>
                    <a:pt x="30155" y="79334"/>
                  </a:lnTo>
                  <a:cubicBezTo>
                    <a:pt x="30575" y="65904"/>
                    <a:pt x="30087" y="52459"/>
                    <a:pt x="28695" y="39097"/>
                  </a:cubicBezTo>
                  <a:cubicBezTo>
                    <a:pt x="28257" y="35438"/>
                    <a:pt x="26656" y="32017"/>
                    <a:pt x="24133" y="29334"/>
                  </a:cubicBezTo>
                  <a:cubicBezTo>
                    <a:pt x="21834" y="27505"/>
                    <a:pt x="18946" y="26583"/>
                    <a:pt x="16013" y="26734"/>
                  </a:cubicBezTo>
                  <a:cubicBezTo>
                    <a:pt x="11501" y="26902"/>
                    <a:pt x="7062" y="27911"/>
                    <a:pt x="2920" y="29699"/>
                  </a:cubicBezTo>
                  <a:lnTo>
                    <a:pt x="0" y="22445"/>
                  </a:lnTo>
                  <a:lnTo>
                    <a:pt x="54243" y="0"/>
                  </a:lnTo>
                  <a:lnTo>
                    <a:pt x="62683" y="0"/>
                  </a:lnTo>
                  <a:close/>
                </a:path>
              </a:pathLst>
            </a:custGeom>
            <a:grpFill/>
            <a:ln w="45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519D5DED-3EF9-AF86-EB61-9CD3E816C78F}"/>
                </a:ext>
              </a:extLst>
            </p:cNvPr>
            <p:cNvSpPr/>
            <p:nvPr/>
          </p:nvSpPr>
          <p:spPr>
            <a:xfrm>
              <a:off x="5251388" y="2216137"/>
              <a:ext cx="173326" cy="194631"/>
            </a:xfrm>
            <a:custGeom>
              <a:avLst/>
              <a:gdLst>
                <a:gd name="connsiteX0" fmla="*/ 86912 w 173326"/>
                <a:gd name="connsiteY0" fmla="*/ 32 h 194631"/>
                <a:gd name="connsiteX1" fmla="*/ 152332 w 173326"/>
                <a:gd name="connsiteY1" fmla="*/ 31693 h 194631"/>
                <a:gd name="connsiteX2" fmla="*/ 173318 w 173326"/>
                <a:gd name="connsiteY2" fmla="*/ 93828 h 194631"/>
                <a:gd name="connsiteX3" fmla="*/ 161730 w 173326"/>
                <a:gd name="connsiteY3" fmla="*/ 143737 h 194631"/>
                <a:gd name="connsiteX4" fmla="*/ 129796 w 173326"/>
                <a:gd name="connsiteY4" fmla="*/ 181784 h 194631"/>
                <a:gd name="connsiteX5" fmla="*/ 84631 w 173326"/>
                <a:gd name="connsiteY5" fmla="*/ 194604 h 194631"/>
                <a:gd name="connsiteX6" fmla="*/ 20169 w 173326"/>
                <a:gd name="connsiteY6" fmla="*/ 161574 h 194631"/>
                <a:gd name="connsiteX7" fmla="*/ 5 w 173326"/>
                <a:gd name="connsiteY7" fmla="*/ 99029 h 194631"/>
                <a:gd name="connsiteX8" fmla="*/ 12231 w 173326"/>
                <a:gd name="connsiteY8" fmla="*/ 48846 h 194631"/>
                <a:gd name="connsiteX9" fmla="*/ 44485 w 173326"/>
                <a:gd name="connsiteY9" fmla="*/ 11939 h 194631"/>
                <a:gd name="connsiteX10" fmla="*/ 86821 w 173326"/>
                <a:gd name="connsiteY10" fmla="*/ 32 h 194631"/>
                <a:gd name="connsiteX11" fmla="*/ 80799 w 173326"/>
                <a:gd name="connsiteY11" fmla="*/ 13079 h 194631"/>
                <a:gd name="connsiteX12" fmla="*/ 59905 w 173326"/>
                <a:gd name="connsiteY12" fmla="*/ 19375 h 194631"/>
                <a:gd name="connsiteX13" fmla="*/ 42934 w 173326"/>
                <a:gd name="connsiteY13" fmla="*/ 41501 h 194631"/>
                <a:gd name="connsiteX14" fmla="*/ 36456 w 173326"/>
                <a:gd name="connsiteY14" fmla="*/ 82149 h 194631"/>
                <a:gd name="connsiteX15" fmla="*/ 52058 w 173326"/>
                <a:gd name="connsiteY15" fmla="*/ 151264 h 194631"/>
                <a:gd name="connsiteX16" fmla="*/ 93117 w 173326"/>
                <a:gd name="connsiteY16" fmla="*/ 180279 h 194631"/>
                <a:gd name="connsiteX17" fmla="*/ 124549 w 173326"/>
                <a:gd name="connsiteY17" fmla="*/ 164266 h 194631"/>
                <a:gd name="connsiteX18" fmla="*/ 136912 w 173326"/>
                <a:gd name="connsiteY18" fmla="*/ 109202 h 194631"/>
                <a:gd name="connsiteX19" fmla="*/ 116292 w 173326"/>
                <a:gd name="connsiteY19" fmla="*/ 32286 h 194631"/>
                <a:gd name="connsiteX20" fmla="*/ 80753 w 173326"/>
                <a:gd name="connsiteY20" fmla="*/ 13079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6" h="194631">
                  <a:moveTo>
                    <a:pt x="86912" y="32"/>
                  </a:moveTo>
                  <a:cubicBezTo>
                    <a:pt x="112574" y="-698"/>
                    <a:pt x="136981" y="11118"/>
                    <a:pt x="152332" y="31693"/>
                  </a:cubicBezTo>
                  <a:cubicBezTo>
                    <a:pt x="166224" y="49398"/>
                    <a:pt x="173628" y="71328"/>
                    <a:pt x="173318" y="93828"/>
                  </a:cubicBezTo>
                  <a:cubicBezTo>
                    <a:pt x="173117" y="111109"/>
                    <a:pt x="169162" y="128134"/>
                    <a:pt x="161730" y="143737"/>
                  </a:cubicBezTo>
                  <a:cubicBezTo>
                    <a:pt x="155092" y="159303"/>
                    <a:pt x="143975" y="172546"/>
                    <a:pt x="129796" y="181784"/>
                  </a:cubicBezTo>
                  <a:cubicBezTo>
                    <a:pt x="116301" y="190343"/>
                    <a:pt x="100612" y="194800"/>
                    <a:pt x="84631" y="194604"/>
                  </a:cubicBezTo>
                  <a:cubicBezTo>
                    <a:pt x="58919" y="195302"/>
                    <a:pt x="34622" y="182852"/>
                    <a:pt x="20169" y="161574"/>
                  </a:cubicBezTo>
                  <a:cubicBezTo>
                    <a:pt x="6862" y="143454"/>
                    <a:pt x="-214" y="121510"/>
                    <a:pt x="5" y="99029"/>
                  </a:cubicBezTo>
                  <a:cubicBezTo>
                    <a:pt x="142" y="81579"/>
                    <a:pt x="4330" y="64403"/>
                    <a:pt x="12231" y="48846"/>
                  </a:cubicBezTo>
                  <a:cubicBezTo>
                    <a:pt x="19134" y="33650"/>
                    <a:pt x="30352" y="20817"/>
                    <a:pt x="44485" y="11939"/>
                  </a:cubicBezTo>
                  <a:cubicBezTo>
                    <a:pt x="57236" y="4156"/>
                    <a:pt x="71885" y="36"/>
                    <a:pt x="86821" y="32"/>
                  </a:cubicBezTo>
                  <a:moveTo>
                    <a:pt x="80799" y="13079"/>
                  </a:moveTo>
                  <a:cubicBezTo>
                    <a:pt x="73390" y="13216"/>
                    <a:pt x="66159" y="15397"/>
                    <a:pt x="59905" y="19375"/>
                  </a:cubicBezTo>
                  <a:cubicBezTo>
                    <a:pt x="51985" y="24704"/>
                    <a:pt x="46027" y="32473"/>
                    <a:pt x="42934" y="41501"/>
                  </a:cubicBezTo>
                  <a:cubicBezTo>
                    <a:pt x="38194" y="54512"/>
                    <a:pt x="35995" y="68312"/>
                    <a:pt x="36456" y="82149"/>
                  </a:cubicBezTo>
                  <a:cubicBezTo>
                    <a:pt x="35817" y="106127"/>
                    <a:pt x="41182" y="129886"/>
                    <a:pt x="52058" y="151264"/>
                  </a:cubicBezTo>
                  <a:cubicBezTo>
                    <a:pt x="62460" y="170607"/>
                    <a:pt x="76146" y="180279"/>
                    <a:pt x="93117" y="180279"/>
                  </a:cubicBezTo>
                  <a:cubicBezTo>
                    <a:pt x="105580" y="180398"/>
                    <a:pt x="117318" y="174421"/>
                    <a:pt x="124549" y="164266"/>
                  </a:cubicBezTo>
                  <a:cubicBezTo>
                    <a:pt x="132761" y="153591"/>
                    <a:pt x="136880" y="135238"/>
                    <a:pt x="136912" y="109202"/>
                  </a:cubicBezTo>
                  <a:cubicBezTo>
                    <a:pt x="136912" y="76629"/>
                    <a:pt x="130037" y="50990"/>
                    <a:pt x="116292" y="32286"/>
                  </a:cubicBezTo>
                  <a:cubicBezTo>
                    <a:pt x="108468" y="20274"/>
                    <a:pt x="95087" y="13043"/>
                    <a:pt x="80753" y="13079"/>
                  </a:cubicBezTo>
                </a:path>
              </a:pathLst>
            </a:custGeom>
            <a:grpFill/>
            <a:ln w="45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2EF4E4A4-7E69-F563-3842-24536A42E614}"/>
                </a:ext>
              </a:extLst>
            </p:cNvPr>
            <p:cNvSpPr/>
            <p:nvPr/>
          </p:nvSpPr>
          <p:spPr>
            <a:xfrm>
              <a:off x="5553456" y="2127023"/>
              <a:ext cx="239088" cy="284304"/>
            </a:xfrm>
            <a:custGeom>
              <a:avLst/>
              <a:gdLst>
                <a:gd name="connsiteX0" fmla="*/ 226863 w 239088"/>
                <a:gd name="connsiteY0" fmla="*/ 185 h 284304"/>
                <a:gd name="connsiteX1" fmla="*/ 232930 w 239088"/>
                <a:gd name="connsiteY1" fmla="*/ 92567 h 284304"/>
                <a:gd name="connsiteX2" fmla="*/ 226863 w 239088"/>
                <a:gd name="connsiteY2" fmla="*/ 92567 h 284304"/>
                <a:gd name="connsiteX3" fmla="*/ 192282 w 239088"/>
                <a:gd name="connsiteY3" fmla="*/ 32758 h 284304"/>
                <a:gd name="connsiteX4" fmla="*/ 138313 w 239088"/>
                <a:gd name="connsiteY4" fmla="*/ 14510 h 284304"/>
                <a:gd name="connsiteX5" fmla="*/ 90594 w 239088"/>
                <a:gd name="connsiteY5" fmla="*/ 28196 h 284304"/>
                <a:gd name="connsiteX6" fmla="*/ 57108 w 239088"/>
                <a:gd name="connsiteY6" fmla="*/ 71992 h 284304"/>
                <a:gd name="connsiteX7" fmla="*/ 44882 w 239088"/>
                <a:gd name="connsiteY7" fmla="*/ 146719 h 284304"/>
                <a:gd name="connsiteX8" fmla="*/ 56424 w 239088"/>
                <a:gd name="connsiteY8" fmla="*/ 210588 h 284304"/>
                <a:gd name="connsiteX9" fmla="*/ 91096 w 239088"/>
                <a:gd name="connsiteY9" fmla="*/ 252057 h 284304"/>
                <a:gd name="connsiteX10" fmla="*/ 143970 w 239088"/>
                <a:gd name="connsiteY10" fmla="*/ 266519 h 284304"/>
                <a:gd name="connsiteX11" fmla="*/ 189591 w 239088"/>
                <a:gd name="connsiteY11" fmla="*/ 255204 h 284304"/>
                <a:gd name="connsiteX12" fmla="*/ 233021 w 239088"/>
                <a:gd name="connsiteY12" fmla="*/ 210268 h 284304"/>
                <a:gd name="connsiteX13" fmla="*/ 239089 w 239088"/>
                <a:gd name="connsiteY13" fmla="*/ 214329 h 284304"/>
                <a:gd name="connsiteX14" fmla="*/ 192465 w 239088"/>
                <a:gd name="connsiteY14" fmla="*/ 267431 h 284304"/>
                <a:gd name="connsiteX15" fmla="*/ 129234 w 239088"/>
                <a:gd name="connsiteY15" fmla="*/ 284265 h 284304"/>
                <a:gd name="connsiteX16" fmla="*/ 27044 w 239088"/>
                <a:gd name="connsiteY16" fmla="*/ 234082 h 284304"/>
                <a:gd name="connsiteX17" fmla="*/ 37 w 239088"/>
                <a:gd name="connsiteY17" fmla="*/ 146308 h 284304"/>
                <a:gd name="connsiteX18" fmla="*/ 17875 w 239088"/>
                <a:gd name="connsiteY18" fmla="*/ 71536 h 284304"/>
                <a:gd name="connsiteX19" fmla="*/ 135120 w 239088"/>
                <a:gd name="connsiteY19" fmla="*/ 3 h 284304"/>
                <a:gd name="connsiteX20" fmla="*/ 191872 w 239088"/>
                <a:gd name="connsiteY20" fmla="*/ 14419 h 284304"/>
                <a:gd name="connsiteX21" fmla="*/ 203642 w 239088"/>
                <a:gd name="connsiteY21" fmla="*/ 18981 h 284304"/>
                <a:gd name="connsiteX22" fmla="*/ 212766 w 239088"/>
                <a:gd name="connsiteY22" fmla="*/ 15194 h 284304"/>
                <a:gd name="connsiteX23" fmla="*/ 220019 w 239088"/>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88" h="284304">
                  <a:moveTo>
                    <a:pt x="226863" y="185"/>
                  </a:moveTo>
                  <a:lnTo>
                    <a:pt x="232930" y="92567"/>
                  </a:lnTo>
                  <a:lnTo>
                    <a:pt x="226863" y="92567"/>
                  </a:lnTo>
                  <a:cubicBezTo>
                    <a:pt x="218802" y="64862"/>
                    <a:pt x="207278" y="44925"/>
                    <a:pt x="192282" y="32758"/>
                  </a:cubicBezTo>
                  <a:cubicBezTo>
                    <a:pt x="177013" y="20491"/>
                    <a:pt x="157893" y="14027"/>
                    <a:pt x="138313" y="14510"/>
                  </a:cubicBezTo>
                  <a:cubicBezTo>
                    <a:pt x="121406" y="14291"/>
                    <a:pt x="104814" y="19049"/>
                    <a:pt x="90594" y="28196"/>
                  </a:cubicBezTo>
                  <a:cubicBezTo>
                    <a:pt x="76406" y="37321"/>
                    <a:pt x="65229" y="51965"/>
                    <a:pt x="57108" y="71992"/>
                  </a:cubicBezTo>
                  <a:cubicBezTo>
                    <a:pt x="48988" y="92020"/>
                    <a:pt x="44882" y="116929"/>
                    <a:pt x="44882" y="146719"/>
                  </a:cubicBezTo>
                  <a:cubicBezTo>
                    <a:pt x="44380" y="168571"/>
                    <a:pt x="48308" y="190296"/>
                    <a:pt x="56424" y="210588"/>
                  </a:cubicBezTo>
                  <a:cubicBezTo>
                    <a:pt x="63345" y="227705"/>
                    <a:pt x="75475" y="242212"/>
                    <a:pt x="91096" y="252057"/>
                  </a:cubicBezTo>
                  <a:cubicBezTo>
                    <a:pt x="106981" y="261815"/>
                    <a:pt x="125329" y="266833"/>
                    <a:pt x="143970" y="266519"/>
                  </a:cubicBezTo>
                  <a:cubicBezTo>
                    <a:pt x="159910" y="266856"/>
                    <a:pt x="175653" y="262951"/>
                    <a:pt x="189591" y="255204"/>
                  </a:cubicBezTo>
                  <a:cubicBezTo>
                    <a:pt x="202761" y="247632"/>
                    <a:pt x="217237" y="232654"/>
                    <a:pt x="233021" y="210268"/>
                  </a:cubicBezTo>
                  <a:lnTo>
                    <a:pt x="239089" y="214329"/>
                  </a:lnTo>
                  <a:cubicBezTo>
                    <a:pt x="225768" y="238507"/>
                    <a:pt x="210225" y="256208"/>
                    <a:pt x="192465" y="267431"/>
                  </a:cubicBezTo>
                  <a:cubicBezTo>
                    <a:pt x="173445" y="279000"/>
                    <a:pt x="151493" y="284849"/>
                    <a:pt x="129234" y="284265"/>
                  </a:cubicBezTo>
                  <a:cubicBezTo>
                    <a:pt x="85256" y="284265"/>
                    <a:pt x="51191" y="267536"/>
                    <a:pt x="27044" y="234082"/>
                  </a:cubicBezTo>
                  <a:cubicBezTo>
                    <a:pt x="8805" y="208507"/>
                    <a:pt x="-670" y="177713"/>
                    <a:pt x="37" y="146308"/>
                  </a:cubicBezTo>
                  <a:cubicBezTo>
                    <a:pt x="-241" y="120300"/>
                    <a:pt x="5886" y="94620"/>
                    <a:pt x="17875" y="71536"/>
                  </a:cubicBezTo>
                  <a:cubicBezTo>
                    <a:pt x="40220" y="27380"/>
                    <a:pt x="85630" y="-326"/>
                    <a:pt x="135120" y="3"/>
                  </a:cubicBezTo>
                  <a:cubicBezTo>
                    <a:pt x="154923" y="153"/>
                    <a:pt x="174399" y="5099"/>
                    <a:pt x="191872" y="14419"/>
                  </a:cubicBezTo>
                  <a:cubicBezTo>
                    <a:pt x="195435" y="16746"/>
                    <a:pt x="199440" y="18301"/>
                    <a:pt x="203642" y="18981"/>
                  </a:cubicBezTo>
                  <a:cubicBezTo>
                    <a:pt x="207072" y="19008"/>
                    <a:pt x="210366" y="17644"/>
                    <a:pt x="212766" y="15194"/>
                  </a:cubicBezTo>
                  <a:cubicBezTo>
                    <a:pt x="216502" y="10943"/>
                    <a:pt x="219011" y="5756"/>
                    <a:pt x="220019" y="185"/>
                  </a:cubicBezTo>
                  <a:close/>
                </a:path>
              </a:pathLst>
            </a:custGeom>
            <a:grpFill/>
            <a:ln w="45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6B2DAFA1-CC4A-1850-5E4F-AC454EEBD689}"/>
                </a:ext>
              </a:extLst>
            </p:cNvPr>
            <p:cNvSpPr/>
            <p:nvPr/>
          </p:nvSpPr>
          <p:spPr>
            <a:xfrm>
              <a:off x="5818275" y="2120133"/>
              <a:ext cx="89826" cy="284996"/>
            </a:xfrm>
            <a:custGeom>
              <a:avLst/>
              <a:gdLst>
                <a:gd name="connsiteX0" fmla="*/ 62683 w 89826"/>
                <a:gd name="connsiteY0" fmla="*/ 96036 h 284996"/>
                <a:gd name="connsiteX1" fmla="*/ 62683 w 89826"/>
                <a:gd name="connsiteY1" fmla="*/ 243573 h 284996"/>
                <a:gd name="connsiteX2" fmla="*/ 65146 w 89826"/>
                <a:gd name="connsiteY2" fmla="*/ 266383 h 284996"/>
                <a:gd name="connsiteX3" fmla="*/ 72354 w 89826"/>
                <a:gd name="connsiteY3" fmla="*/ 274914 h 284996"/>
                <a:gd name="connsiteX4" fmla="*/ 89827 w 89826"/>
                <a:gd name="connsiteY4" fmla="*/ 277697 h 284996"/>
                <a:gd name="connsiteX5" fmla="*/ 89827 w 89826"/>
                <a:gd name="connsiteY5" fmla="*/ 284997 h 284996"/>
                <a:gd name="connsiteX6" fmla="*/ 2737 w 89826"/>
                <a:gd name="connsiteY6" fmla="*/ 284997 h 284996"/>
                <a:gd name="connsiteX7" fmla="*/ 2737 w 89826"/>
                <a:gd name="connsiteY7" fmla="*/ 277880 h 284996"/>
                <a:gd name="connsiteX8" fmla="*/ 20301 w 89826"/>
                <a:gd name="connsiteY8" fmla="*/ 275279 h 284996"/>
                <a:gd name="connsiteX9" fmla="*/ 27464 w 89826"/>
                <a:gd name="connsiteY9" fmla="*/ 266703 h 284996"/>
                <a:gd name="connsiteX10" fmla="*/ 30109 w 89826"/>
                <a:gd name="connsiteY10" fmla="*/ 243892 h 284996"/>
                <a:gd name="connsiteX11" fmla="*/ 30109 w 89826"/>
                <a:gd name="connsiteY11" fmla="*/ 172952 h 284996"/>
                <a:gd name="connsiteX12" fmla="*/ 28331 w 89826"/>
                <a:gd name="connsiteY12" fmla="*/ 134312 h 284996"/>
                <a:gd name="connsiteX13" fmla="*/ 24042 w 89826"/>
                <a:gd name="connsiteY13" fmla="*/ 125188 h 284996"/>
                <a:gd name="connsiteX14" fmla="*/ 16013 w 89826"/>
                <a:gd name="connsiteY14" fmla="*/ 122724 h 284996"/>
                <a:gd name="connsiteX15" fmla="*/ 2737 w 89826"/>
                <a:gd name="connsiteY15" fmla="*/ 125690 h 284996"/>
                <a:gd name="connsiteX16" fmla="*/ 0 w 89826"/>
                <a:gd name="connsiteY16" fmla="*/ 118436 h 284996"/>
                <a:gd name="connsiteX17" fmla="*/ 54060 w 89826"/>
                <a:gd name="connsiteY17" fmla="*/ 95990 h 284996"/>
                <a:gd name="connsiteX18" fmla="*/ 46487 w 89826"/>
                <a:gd name="connsiteY18" fmla="*/ 5 h 284996"/>
                <a:gd name="connsiteX19" fmla="*/ 60493 w 89826"/>
                <a:gd name="connsiteY19" fmla="*/ 5935 h 284996"/>
                <a:gd name="connsiteX20" fmla="*/ 66241 w 89826"/>
                <a:gd name="connsiteY20" fmla="*/ 20215 h 284996"/>
                <a:gd name="connsiteX21" fmla="*/ 60493 w 89826"/>
                <a:gd name="connsiteY21" fmla="*/ 34631 h 284996"/>
                <a:gd name="connsiteX22" fmla="*/ 46487 w 89826"/>
                <a:gd name="connsiteY22" fmla="*/ 40653 h 284996"/>
                <a:gd name="connsiteX23" fmla="*/ 32391 w 89826"/>
                <a:gd name="connsiteY23" fmla="*/ 34631 h 284996"/>
                <a:gd name="connsiteX24" fmla="*/ 26551 w 89826"/>
                <a:gd name="connsiteY24" fmla="*/ 20215 h 284996"/>
                <a:gd name="connsiteX25" fmla="*/ 32299 w 89826"/>
                <a:gd name="connsiteY25" fmla="*/ 5935 h 284996"/>
                <a:gd name="connsiteX26" fmla="*/ 46487 w 89826"/>
                <a:gd name="connsiteY26" fmla="*/ 5 h 284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9826" h="284996">
                  <a:moveTo>
                    <a:pt x="62683" y="96036"/>
                  </a:moveTo>
                  <a:lnTo>
                    <a:pt x="62683" y="243573"/>
                  </a:lnTo>
                  <a:cubicBezTo>
                    <a:pt x="62213" y="251260"/>
                    <a:pt x="63048" y="258975"/>
                    <a:pt x="65146" y="266383"/>
                  </a:cubicBezTo>
                  <a:cubicBezTo>
                    <a:pt x="66533" y="269951"/>
                    <a:pt x="69070" y="272953"/>
                    <a:pt x="72354" y="274914"/>
                  </a:cubicBezTo>
                  <a:cubicBezTo>
                    <a:pt x="77879" y="277209"/>
                    <a:pt x="83864" y="278163"/>
                    <a:pt x="89827" y="277697"/>
                  </a:cubicBezTo>
                  <a:lnTo>
                    <a:pt x="89827" y="284997"/>
                  </a:lnTo>
                  <a:lnTo>
                    <a:pt x="2737" y="284997"/>
                  </a:lnTo>
                  <a:lnTo>
                    <a:pt x="2737" y="277880"/>
                  </a:lnTo>
                  <a:cubicBezTo>
                    <a:pt x="8713" y="278354"/>
                    <a:pt x="14717" y="277465"/>
                    <a:pt x="20301" y="275279"/>
                  </a:cubicBezTo>
                  <a:cubicBezTo>
                    <a:pt x="23545" y="273258"/>
                    <a:pt x="26054" y="270252"/>
                    <a:pt x="27464" y="266703"/>
                  </a:cubicBezTo>
                  <a:cubicBezTo>
                    <a:pt x="29653" y="259308"/>
                    <a:pt x="30552" y="251593"/>
                    <a:pt x="30109" y="243892"/>
                  </a:cubicBezTo>
                  <a:lnTo>
                    <a:pt x="30109" y="172952"/>
                  </a:lnTo>
                  <a:cubicBezTo>
                    <a:pt x="30507" y="160046"/>
                    <a:pt x="29909" y="147127"/>
                    <a:pt x="28331" y="134312"/>
                  </a:cubicBezTo>
                  <a:cubicBezTo>
                    <a:pt x="27929" y="130886"/>
                    <a:pt x="26423" y="127683"/>
                    <a:pt x="24042" y="125188"/>
                  </a:cubicBezTo>
                  <a:cubicBezTo>
                    <a:pt x="21747" y="123431"/>
                    <a:pt x="18896" y="122560"/>
                    <a:pt x="16013" y="122724"/>
                  </a:cubicBezTo>
                  <a:cubicBezTo>
                    <a:pt x="11446" y="122902"/>
                    <a:pt x="6948" y="123910"/>
                    <a:pt x="2737" y="125690"/>
                  </a:cubicBezTo>
                  <a:lnTo>
                    <a:pt x="0" y="118436"/>
                  </a:lnTo>
                  <a:lnTo>
                    <a:pt x="54060" y="95990"/>
                  </a:lnTo>
                  <a:close/>
                  <a:moveTo>
                    <a:pt x="46487" y="5"/>
                  </a:moveTo>
                  <a:cubicBezTo>
                    <a:pt x="51784" y="-73"/>
                    <a:pt x="56866" y="2080"/>
                    <a:pt x="60493" y="5935"/>
                  </a:cubicBezTo>
                  <a:cubicBezTo>
                    <a:pt x="64270" y="9717"/>
                    <a:pt x="66346" y="14872"/>
                    <a:pt x="66241" y="20215"/>
                  </a:cubicBezTo>
                  <a:cubicBezTo>
                    <a:pt x="66332" y="25593"/>
                    <a:pt x="64261" y="30790"/>
                    <a:pt x="60493" y="34631"/>
                  </a:cubicBezTo>
                  <a:cubicBezTo>
                    <a:pt x="56889" y="38531"/>
                    <a:pt x="51798" y="40721"/>
                    <a:pt x="46487" y="40653"/>
                  </a:cubicBezTo>
                  <a:cubicBezTo>
                    <a:pt x="41150" y="40712"/>
                    <a:pt x="36036" y="38527"/>
                    <a:pt x="32391" y="34631"/>
                  </a:cubicBezTo>
                  <a:cubicBezTo>
                    <a:pt x="28581" y="30808"/>
                    <a:pt x="26474" y="25612"/>
                    <a:pt x="26551" y="20215"/>
                  </a:cubicBezTo>
                  <a:cubicBezTo>
                    <a:pt x="26446" y="14872"/>
                    <a:pt x="28522" y="9717"/>
                    <a:pt x="32299" y="5935"/>
                  </a:cubicBezTo>
                  <a:cubicBezTo>
                    <a:pt x="35976" y="2039"/>
                    <a:pt x="41132" y="-114"/>
                    <a:pt x="46487" y="5"/>
                  </a:cubicBezTo>
                </a:path>
              </a:pathLst>
            </a:custGeom>
            <a:grpFill/>
            <a:ln w="45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EE5C8E78-CE94-DB29-587C-3136C70F4E76}"/>
                </a:ext>
              </a:extLst>
            </p:cNvPr>
            <p:cNvSpPr/>
            <p:nvPr/>
          </p:nvSpPr>
          <p:spPr>
            <a:xfrm>
              <a:off x="5921606" y="2161196"/>
              <a:ext cx="108257" cy="246989"/>
            </a:xfrm>
            <a:custGeom>
              <a:avLst/>
              <a:gdLst>
                <a:gd name="connsiteX0" fmla="*/ 61223 w 108257"/>
                <a:gd name="connsiteY0" fmla="*/ 0 h 246989"/>
                <a:gd name="connsiteX1" fmla="*/ 61223 w 108257"/>
                <a:gd name="connsiteY1" fmla="*/ 60310 h 246989"/>
                <a:gd name="connsiteX2" fmla="*/ 103102 w 108257"/>
                <a:gd name="connsiteY2" fmla="*/ 60310 h 246989"/>
                <a:gd name="connsiteX3" fmla="*/ 103102 w 108257"/>
                <a:gd name="connsiteY3" fmla="*/ 74407 h 246989"/>
                <a:gd name="connsiteX4" fmla="*/ 61223 w 108257"/>
                <a:gd name="connsiteY4" fmla="*/ 74407 h 246989"/>
                <a:gd name="connsiteX5" fmla="*/ 61223 w 108257"/>
                <a:gd name="connsiteY5" fmla="*/ 193431 h 246989"/>
                <a:gd name="connsiteX6" fmla="*/ 66150 w 108257"/>
                <a:gd name="connsiteY6" fmla="*/ 217474 h 246989"/>
                <a:gd name="connsiteX7" fmla="*/ 78924 w 108257"/>
                <a:gd name="connsiteY7" fmla="*/ 223678 h 246989"/>
                <a:gd name="connsiteX8" fmla="*/ 91378 w 108257"/>
                <a:gd name="connsiteY8" fmla="*/ 219572 h 246989"/>
                <a:gd name="connsiteX9" fmla="*/ 100502 w 108257"/>
                <a:gd name="connsiteY9" fmla="*/ 207437 h 246989"/>
                <a:gd name="connsiteX10" fmla="*/ 108258 w 108257"/>
                <a:gd name="connsiteY10" fmla="*/ 207437 h 246989"/>
                <a:gd name="connsiteX11" fmla="*/ 88823 w 108257"/>
                <a:gd name="connsiteY11" fmla="*/ 237045 h 246989"/>
                <a:gd name="connsiteX12" fmla="*/ 62956 w 108257"/>
                <a:gd name="connsiteY12" fmla="*/ 246990 h 246989"/>
                <a:gd name="connsiteX13" fmla="*/ 45301 w 108257"/>
                <a:gd name="connsiteY13" fmla="*/ 241880 h 246989"/>
                <a:gd name="connsiteX14" fmla="*/ 32527 w 108257"/>
                <a:gd name="connsiteY14" fmla="*/ 227282 h 246989"/>
                <a:gd name="connsiteX15" fmla="*/ 28422 w 108257"/>
                <a:gd name="connsiteY15" fmla="*/ 197902 h 246989"/>
                <a:gd name="connsiteX16" fmla="*/ 28422 w 108257"/>
                <a:gd name="connsiteY16" fmla="*/ 74407 h 246989"/>
                <a:gd name="connsiteX17" fmla="*/ 0 w 108257"/>
                <a:gd name="connsiteY17" fmla="*/ 74407 h 246989"/>
                <a:gd name="connsiteX18" fmla="*/ 0 w 108257"/>
                <a:gd name="connsiteY18" fmla="*/ 68020 h 246989"/>
                <a:gd name="connsiteX19" fmla="*/ 22080 w 108257"/>
                <a:gd name="connsiteY19" fmla="*/ 53057 h 246989"/>
                <a:gd name="connsiteX20" fmla="*/ 42290 w 108257"/>
                <a:gd name="connsiteY20" fmla="*/ 28102 h 246989"/>
                <a:gd name="connsiteX21" fmla="*/ 54973 w 108257"/>
                <a:gd name="connsiteY21" fmla="*/ 228 h 246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08257" h="246989">
                  <a:moveTo>
                    <a:pt x="61223" y="0"/>
                  </a:moveTo>
                  <a:lnTo>
                    <a:pt x="61223" y="60310"/>
                  </a:lnTo>
                  <a:lnTo>
                    <a:pt x="103102" y="60310"/>
                  </a:lnTo>
                  <a:lnTo>
                    <a:pt x="103102" y="74407"/>
                  </a:lnTo>
                  <a:lnTo>
                    <a:pt x="61223" y="74407"/>
                  </a:lnTo>
                  <a:lnTo>
                    <a:pt x="61223" y="193431"/>
                  </a:lnTo>
                  <a:cubicBezTo>
                    <a:pt x="61223" y="205338"/>
                    <a:pt x="62865" y="213322"/>
                    <a:pt x="66150" y="217474"/>
                  </a:cubicBezTo>
                  <a:cubicBezTo>
                    <a:pt x="69165" y="221470"/>
                    <a:pt x="73919" y="223778"/>
                    <a:pt x="78924" y="223678"/>
                  </a:cubicBezTo>
                  <a:cubicBezTo>
                    <a:pt x="83394" y="223605"/>
                    <a:pt x="87738" y="222172"/>
                    <a:pt x="91378" y="219572"/>
                  </a:cubicBezTo>
                  <a:cubicBezTo>
                    <a:pt x="95548" y="216515"/>
                    <a:pt x="98723" y="212291"/>
                    <a:pt x="100502" y="207437"/>
                  </a:cubicBezTo>
                  <a:lnTo>
                    <a:pt x="108258" y="207437"/>
                  </a:lnTo>
                  <a:cubicBezTo>
                    <a:pt x="104731" y="218956"/>
                    <a:pt x="97988" y="229225"/>
                    <a:pt x="88823" y="237045"/>
                  </a:cubicBezTo>
                  <a:cubicBezTo>
                    <a:pt x="81615" y="243258"/>
                    <a:pt x="72473" y="246771"/>
                    <a:pt x="62956" y="246990"/>
                  </a:cubicBezTo>
                  <a:cubicBezTo>
                    <a:pt x="56715" y="246935"/>
                    <a:pt x="50607" y="245170"/>
                    <a:pt x="45301" y="241880"/>
                  </a:cubicBezTo>
                  <a:cubicBezTo>
                    <a:pt x="39571" y="238532"/>
                    <a:pt x="35087" y="233409"/>
                    <a:pt x="32527" y="227282"/>
                  </a:cubicBezTo>
                  <a:cubicBezTo>
                    <a:pt x="29311" y="217839"/>
                    <a:pt x="27920" y="207866"/>
                    <a:pt x="28422" y="197902"/>
                  </a:cubicBezTo>
                  <a:lnTo>
                    <a:pt x="28422" y="74407"/>
                  </a:lnTo>
                  <a:lnTo>
                    <a:pt x="0" y="74407"/>
                  </a:lnTo>
                  <a:lnTo>
                    <a:pt x="0" y="68020"/>
                  </a:lnTo>
                  <a:cubicBezTo>
                    <a:pt x="8198" y="64398"/>
                    <a:pt x="15675" y="59330"/>
                    <a:pt x="22080" y="53057"/>
                  </a:cubicBezTo>
                  <a:cubicBezTo>
                    <a:pt x="29895" y="45671"/>
                    <a:pt x="36693" y="37281"/>
                    <a:pt x="42290" y="28102"/>
                  </a:cubicBezTo>
                  <a:cubicBezTo>
                    <a:pt x="47121" y="19097"/>
                    <a:pt x="51360" y="9786"/>
                    <a:pt x="54973" y="228"/>
                  </a:cubicBezTo>
                  <a:close/>
                </a:path>
              </a:pathLst>
            </a:custGeom>
            <a:grpFill/>
            <a:ln w="45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82FE560-55AF-791C-CF8A-410455028AF7}"/>
                </a:ext>
              </a:extLst>
            </p:cNvPr>
            <p:cNvSpPr/>
            <p:nvPr/>
          </p:nvSpPr>
          <p:spPr>
            <a:xfrm>
              <a:off x="6031186" y="2221506"/>
              <a:ext cx="195940" cy="272599"/>
            </a:xfrm>
            <a:custGeom>
              <a:avLst/>
              <a:gdLst>
                <a:gd name="connsiteX0" fmla="*/ 228 w 195940"/>
                <a:gd name="connsiteY0" fmla="*/ 0 h 272599"/>
                <a:gd name="connsiteX1" fmla="*/ 83988 w 195940"/>
                <a:gd name="connsiteY1" fmla="*/ 0 h 272599"/>
                <a:gd name="connsiteX2" fmla="*/ 83988 w 195940"/>
                <a:gd name="connsiteY2" fmla="*/ 7254 h 272599"/>
                <a:gd name="connsiteX3" fmla="*/ 79882 w 195940"/>
                <a:gd name="connsiteY3" fmla="*/ 7254 h 272599"/>
                <a:gd name="connsiteX4" fmla="*/ 66652 w 195940"/>
                <a:gd name="connsiteY4" fmla="*/ 11223 h 272599"/>
                <a:gd name="connsiteX5" fmla="*/ 62090 w 195940"/>
                <a:gd name="connsiteY5" fmla="*/ 20986 h 272599"/>
                <a:gd name="connsiteX6" fmla="*/ 68568 w 195940"/>
                <a:gd name="connsiteY6" fmla="*/ 42746 h 272599"/>
                <a:gd name="connsiteX7" fmla="*/ 112364 w 195940"/>
                <a:gd name="connsiteY7" fmla="*/ 135813 h 272599"/>
                <a:gd name="connsiteX8" fmla="*/ 152327 w 195940"/>
                <a:gd name="connsiteY8" fmla="*/ 33896 h 272599"/>
                <a:gd name="connsiteX9" fmla="*/ 155658 w 195940"/>
                <a:gd name="connsiteY9" fmla="*/ 17564 h 272599"/>
                <a:gd name="connsiteX10" fmla="*/ 154289 w 195940"/>
                <a:gd name="connsiteY10" fmla="*/ 12135 h 272599"/>
                <a:gd name="connsiteX11" fmla="*/ 149408 w 195940"/>
                <a:gd name="connsiteY11" fmla="*/ 8577 h 272599"/>
                <a:gd name="connsiteX12" fmla="*/ 137637 w 195940"/>
                <a:gd name="connsiteY12" fmla="*/ 7254 h 272599"/>
                <a:gd name="connsiteX13" fmla="*/ 137637 w 195940"/>
                <a:gd name="connsiteY13" fmla="*/ 0 h 272599"/>
                <a:gd name="connsiteX14" fmla="*/ 195941 w 195940"/>
                <a:gd name="connsiteY14" fmla="*/ 0 h 272599"/>
                <a:gd name="connsiteX15" fmla="*/ 195941 w 195940"/>
                <a:gd name="connsiteY15" fmla="*/ 7254 h 272599"/>
                <a:gd name="connsiteX16" fmla="*/ 184763 w 195940"/>
                <a:gd name="connsiteY16" fmla="*/ 10493 h 272599"/>
                <a:gd name="connsiteX17" fmla="*/ 176141 w 195940"/>
                <a:gd name="connsiteY17" fmla="*/ 19617 h 272599"/>
                <a:gd name="connsiteX18" fmla="*/ 169481 w 195940"/>
                <a:gd name="connsiteY18" fmla="*/ 35128 h 272599"/>
                <a:gd name="connsiteX19" fmla="*/ 96488 w 195940"/>
                <a:gd name="connsiteY19" fmla="*/ 218660 h 272599"/>
                <a:gd name="connsiteX20" fmla="*/ 68796 w 195940"/>
                <a:gd name="connsiteY20" fmla="*/ 258897 h 272599"/>
                <a:gd name="connsiteX21" fmla="*/ 35812 w 195940"/>
                <a:gd name="connsiteY21" fmla="*/ 272583 h 272599"/>
                <a:gd name="connsiteX22" fmla="*/ 16788 w 195940"/>
                <a:gd name="connsiteY22" fmla="*/ 265786 h 272599"/>
                <a:gd name="connsiteX23" fmla="*/ 9352 w 195940"/>
                <a:gd name="connsiteY23" fmla="*/ 250138 h 272599"/>
                <a:gd name="connsiteX24" fmla="*/ 14736 w 195940"/>
                <a:gd name="connsiteY24" fmla="*/ 236452 h 272599"/>
                <a:gd name="connsiteX25" fmla="*/ 29517 w 195940"/>
                <a:gd name="connsiteY25" fmla="*/ 231342 h 272599"/>
                <a:gd name="connsiteX26" fmla="*/ 47172 w 195940"/>
                <a:gd name="connsiteY26" fmla="*/ 235904 h 272599"/>
                <a:gd name="connsiteX27" fmla="*/ 56935 w 195940"/>
                <a:gd name="connsiteY27" fmla="*/ 238961 h 272599"/>
                <a:gd name="connsiteX28" fmla="*/ 69754 w 195940"/>
                <a:gd name="connsiteY28" fmla="*/ 232711 h 272599"/>
                <a:gd name="connsiteX29" fmla="*/ 83759 w 195940"/>
                <a:gd name="connsiteY29" fmla="*/ 208623 h 272599"/>
                <a:gd name="connsiteX30" fmla="*/ 96396 w 195940"/>
                <a:gd name="connsiteY30" fmla="*/ 176689 h 272599"/>
                <a:gd name="connsiteX31" fmla="*/ 31934 w 195940"/>
                <a:gd name="connsiteY31" fmla="*/ 38367 h 272599"/>
                <a:gd name="connsiteX32" fmla="*/ 22537 w 195940"/>
                <a:gd name="connsiteY32" fmla="*/ 22765 h 272599"/>
                <a:gd name="connsiteX33" fmla="*/ 14462 w 195940"/>
                <a:gd name="connsiteY33" fmla="*/ 13276 h 272599"/>
                <a:gd name="connsiteX34" fmla="*/ 0 w 195940"/>
                <a:gd name="connsiteY34" fmla="*/ 7573 h 272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95940" h="272599">
                  <a:moveTo>
                    <a:pt x="228" y="0"/>
                  </a:moveTo>
                  <a:lnTo>
                    <a:pt x="83988" y="0"/>
                  </a:lnTo>
                  <a:lnTo>
                    <a:pt x="83988" y="7254"/>
                  </a:lnTo>
                  <a:lnTo>
                    <a:pt x="79882" y="7254"/>
                  </a:lnTo>
                  <a:cubicBezTo>
                    <a:pt x="75133" y="6893"/>
                    <a:pt x="70420" y="8308"/>
                    <a:pt x="66652" y="11223"/>
                  </a:cubicBezTo>
                  <a:cubicBezTo>
                    <a:pt x="63737" y="13622"/>
                    <a:pt x="62058" y="17208"/>
                    <a:pt x="62090" y="20986"/>
                  </a:cubicBezTo>
                  <a:cubicBezTo>
                    <a:pt x="62742" y="28604"/>
                    <a:pt x="64950" y="36008"/>
                    <a:pt x="68568" y="42746"/>
                  </a:cubicBezTo>
                  <a:lnTo>
                    <a:pt x="112364" y="135813"/>
                  </a:lnTo>
                  <a:lnTo>
                    <a:pt x="152327" y="33896"/>
                  </a:lnTo>
                  <a:cubicBezTo>
                    <a:pt x="154490" y="28723"/>
                    <a:pt x="155621" y="23171"/>
                    <a:pt x="155658" y="17564"/>
                  </a:cubicBezTo>
                  <a:cubicBezTo>
                    <a:pt x="155781" y="15657"/>
                    <a:pt x="155302" y="13755"/>
                    <a:pt x="154289" y="12135"/>
                  </a:cubicBezTo>
                  <a:cubicBezTo>
                    <a:pt x="153048" y="10493"/>
                    <a:pt x="151351" y="9252"/>
                    <a:pt x="149408" y="8577"/>
                  </a:cubicBezTo>
                  <a:cubicBezTo>
                    <a:pt x="145580" y="7495"/>
                    <a:pt x="141607" y="7053"/>
                    <a:pt x="137637" y="7254"/>
                  </a:cubicBezTo>
                  <a:lnTo>
                    <a:pt x="137637" y="0"/>
                  </a:lnTo>
                  <a:lnTo>
                    <a:pt x="195941" y="0"/>
                  </a:lnTo>
                  <a:lnTo>
                    <a:pt x="195941" y="7254"/>
                  </a:lnTo>
                  <a:cubicBezTo>
                    <a:pt x="192026" y="7527"/>
                    <a:pt x="188217" y="8631"/>
                    <a:pt x="184763" y="10493"/>
                  </a:cubicBezTo>
                  <a:cubicBezTo>
                    <a:pt x="181333" y="12956"/>
                    <a:pt x="178404" y="16049"/>
                    <a:pt x="176141" y="19617"/>
                  </a:cubicBezTo>
                  <a:cubicBezTo>
                    <a:pt x="173596" y="24640"/>
                    <a:pt x="171374" y="29822"/>
                    <a:pt x="169481" y="35128"/>
                  </a:cubicBezTo>
                  <a:lnTo>
                    <a:pt x="96488" y="218660"/>
                  </a:lnTo>
                  <a:cubicBezTo>
                    <a:pt x="90945" y="234266"/>
                    <a:pt x="81392" y="248144"/>
                    <a:pt x="68796" y="258897"/>
                  </a:cubicBezTo>
                  <a:cubicBezTo>
                    <a:pt x="57391" y="268021"/>
                    <a:pt x="46396" y="272583"/>
                    <a:pt x="35812" y="272583"/>
                  </a:cubicBezTo>
                  <a:cubicBezTo>
                    <a:pt x="28837" y="272825"/>
                    <a:pt x="22030" y="270393"/>
                    <a:pt x="16788" y="265786"/>
                  </a:cubicBezTo>
                  <a:cubicBezTo>
                    <a:pt x="12158" y="261894"/>
                    <a:pt x="9444" y="256187"/>
                    <a:pt x="9352" y="250138"/>
                  </a:cubicBezTo>
                  <a:cubicBezTo>
                    <a:pt x="9101" y="245015"/>
                    <a:pt x="11063" y="240028"/>
                    <a:pt x="14736" y="236452"/>
                  </a:cubicBezTo>
                  <a:cubicBezTo>
                    <a:pt x="18800" y="232870"/>
                    <a:pt x="24111" y="231032"/>
                    <a:pt x="29517" y="231342"/>
                  </a:cubicBezTo>
                  <a:cubicBezTo>
                    <a:pt x="35625" y="231794"/>
                    <a:pt x="41606" y="233340"/>
                    <a:pt x="47172" y="235904"/>
                  </a:cubicBezTo>
                  <a:cubicBezTo>
                    <a:pt x="50283" y="237337"/>
                    <a:pt x="53563" y="238363"/>
                    <a:pt x="56935" y="238961"/>
                  </a:cubicBezTo>
                  <a:cubicBezTo>
                    <a:pt x="61830" y="238514"/>
                    <a:pt x="66387" y="236287"/>
                    <a:pt x="69754" y="232711"/>
                  </a:cubicBezTo>
                  <a:cubicBezTo>
                    <a:pt x="76091" y="225776"/>
                    <a:pt x="80867" y="217560"/>
                    <a:pt x="83759" y="208623"/>
                  </a:cubicBezTo>
                  <a:lnTo>
                    <a:pt x="96396" y="176689"/>
                  </a:lnTo>
                  <a:lnTo>
                    <a:pt x="31934" y="38367"/>
                  </a:lnTo>
                  <a:cubicBezTo>
                    <a:pt x="29225" y="32924"/>
                    <a:pt x="26081" y="27705"/>
                    <a:pt x="22537" y="22765"/>
                  </a:cubicBezTo>
                  <a:cubicBezTo>
                    <a:pt x="20297" y="19243"/>
                    <a:pt x="17578" y="16049"/>
                    <a:pt x="14462" y="13276"/>
                  </a:cubicBezTo>
                  <a:cubicBezTo>
                    <a:pt x="10032" y="10502"/>
                    <a:pt x="5128" y="8568"/>
                    <a:pt x="0" y="7573"/>
                  </a:cubicBezTo>
                  <a:close/>
                </a:path>
              </a:pathLst>
            </a:custGeom>
            <a:grpFill/>
            <a:ln w="4553"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4FA22E4-5909-9CFC-550C-0DF99FF7FC49}"/>
                </a:ext>
              </a:extLst>
            </p:cNvPr>
            <p:cNvSpPr/>
            <p:nvPr/>
          </p:nvSpPr>
          <p:spPr>
            <a:xfrm>
              <a:off x="6344882" y="2127024"/>
              <a:ext cx="239043" cy="284304"/>
            </a:xfrm>
            <a:custGeom>
              <a:avLst/>
              <a:gdLst>
                <a:gd name="connsiteX0" fmla="*/ 226862 w 239043"/>
                <a:gd name="connsiteY0" fmla="*/ 185 h 284304"/>
                <a:gd name="connsiteX1" fmla="*/ 232930 w 239043"/>
                <a:gd name="connsiteY1" fmla="*/ 92567 h 284304"/>
                <a:gd name="connsiteX2" fmla="*/ 226862 w 239043"/>
                <a:gd name="connsiteY2" fmla="*/ 92567 h 284304"/>
                <a:gd name="connsiteX3" fmla="*/ 192237 w 239043"/>
                <a:gd name="connsiteY3" fmla="*/ 32758 h 284304"/>
                <a:gd name="connsiteX4" fmla="*/ 138313 w 239043"/>
                <a:gd name="connsiteY4" fmla="*/ 14510 h 284304"/>
                <a:gd name="connsiteX5" fmla="*/ 90594 w 239043"/>
                <a:gd name="connsiteY5" fmla="*/ 28196 h 284304"/>
                <a:gd name="connsiteX6" fmla="*/ 57063 w 239043"/>
                <a:gd name="connsiteY6" fmla="*/ 71992 h 284304"/>
                <a:gd name="connsiteX7" fmla="*/ 44836 w 239043"/>
                <a:gd name="connsiteY7" fmla="*/ 146718 h 284304"/>
                <a:gd name="connsiteX8" fmla="*/ 56378 w 239043"/>
                <a:gd name="connsiteY8" fmla="*/ 210587 h 284304"/>
                <a:gd name="connsiteX9" fmla="*/ 91096 w 239043"/>
                <a:gd name="connsiteY9" fmla="*/ 252056 h 284304"/>
                <a:gd name="connsiteX10" fmla="*/ 143970 w 239043"/>
                <a:gd name="connsiteY10" fmla="*/ 266518 h 284304"/>
                <a:gd name="connsiteX11" fmla="*/ 189590 w 239043"/>
                <a:gd name="connsiteY11" fmla="*/ 255204 h 284304"/>
                <a:gd name="connsiteX12" fmla="*/ 232976 w 239043"/>
                <a:gd name="connsiteY12" fmla="*/ 210268 h 284304"/>
                <a:gd name="connsiteX13" fmla="*/ 239043 w 239043"/>
                <a:gd name="connsiteY13" fmla="*/ 214328 h 284304"/>
                <a:gd name="connsiteX14" fmla="*/ 192465 w 239043"/>
                <a:gd name="connsiteY14" fmla="*/ 267430 h 284304"/>
                <a:gd name="connsiteX15" fmla="*/ 129235 w 239043"/>
                <a:gd name="connsiteY15" fmla="*/ 284264 h 284304"/>
                <a:gd name="connsiteX16" fmla="*/ 27044 w 239043"/>
                <a:gd name="connsiteY16" fmla="*/ 234082 h 284304"/>
                <a:gd name="connsiteX17" fmla="*/ 37 w 239043"/>
                <a:gd name="connsiteY17" fmla="*/ 146308 h 284304"/>
                <a:gd name="connsiteX18" fmla="*/ 17829 w 239043"/>
                <a:gd name="connsiteY18" fmla="*/ 71535 h 284304"/>
                <a:gd name="connsiteX19" fmla="*/ 135074 w 239043"/>
                <a:gd name="connsiteY19" fmla="*/ 2 h 284304"/>
                <a:gd name="connsiteX20" fmla="*/ 191872 w 239043"/>
                <a:gd name="connsiteY20" fmla="*/ 14418 h 284304"/>
                <a:gd name="connsiteX21" fmla="*/ 203596 w 239043"/>
                <a:gd name="connsiteY21" fmla="*/ 18981 h 284304"/>
                <a:gd name="connsiteX22" fmla="*/ 212720 w 239043"/>
                <a:gd name="connsiteY22" fmla="*/ 15194 h 284304"/>
                <a:gd name="connsiteX23" fmla="*/ 219928 w 239043"/>
                <a:gd name="connsiteY23" fmla="*/ 185 h 284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9043" h="284304">
                  <a:moveTo>
                    <a:pt x="226862" y="185"/>
                  </a:moveTo>
                  <a:lnTo>
                    <a:pt x="232930" y="92567"/>
                  </a:lnTo>
                  <a:lnTo>
                    <a:pt x="226862" y="92567"/>
                  </a:lnTo>
                  <a:cubicBezTo>
                    <a:pt x="218742" y="64861"/>
                    <a:pt x="207200" y="44925"/>
                    <a:pt x="192237" y="32758"/>
                  </a:cubicBezTo>
                  <a:cubicBezTo>
                    <a:pt x="176986" y="20491"/>
                    <a:pt x="157880" y="14026"/>
                    <a:pt x="138313" y="14510"/>
                  </a:cubicBezTo>
                  <a:cubicBezTo>
                    <a:pt x="121406" y="14286"/>
                    <a:pt x="104809" y="19044"/>
                    <a:pt x="90594" y="28196"/>
                  </a:cubicBezTo>
                  <a:cubicBezTo>
                    <a:pt x="76406" y="37320"/>
                    <a:pt x="65229" y="51964"/>
                    <a:pt x="57063" y="71992"/>
                  </a:cubicBezTo>
                  <a:cubicBezTo>
                    <a:pt x="48897" y="92019"/>
                    <a:pt x="44836" y="116928"/>
                    <a:pt x="44836" y="146718"/>
                  </a:cubicBezTo>
                  <a:cubicBezTo>
                    <a:pt x="44357" y="168566"/>
                    <a:pt x="48281" y="190286"/>
                    <a:pt x="56378" y="210587"/>
                  </a:cubicBezTo>
                  <a:cubicBezTo>
                    <a:pt x="63317" y="227708"/>
                    <a:pt x="75462" y="242216"/>
                    <a:pt x="91096" y="252056"/>
                  </a:cubicBezTo>
                  <a:cubicBezTo>
                    <a:pt x="106981" y="261824"/>
                    <a:pt x="125325" y="266842"/>
                    <a:pt x="143970" y="266518"/>
                  </a:cubicBezTo>
                  <a:cubicBezTo>
                    <a:pt x="159910" y="266846"/>
                    <a:pt x="175653" y="262941"/>
                    <a:pt x="189590" y="255204"/>
                  </a:cubicBezTo>
                  <a:cubicBezTo>
                    <a:pt x="202761" y="247631"/>
                    <a:pt x="217223" y="232654"/>
                    <a:pt x="232976" y="210268"/>
                  </a:cubicBezTo>
                  <a:lnTo>
                    <a:pt x="239043" y="214328"/>
                  </a:lnTo>
                  <a:cubicBezTo>
                    <a:pt x="225722" y="238507"/>
                    <a:pt x="210197" y="256208"/>
                    <a:pt x="192465" y="267430"/>
                  </a:cubicBezTo>
                  <a:cubicBezTo>
                    <a:pt x="173445" y="279000"/>
                    <a:pt x="151493" y="284848"/>
                    <a:pt x="129235" y="284264"/>
                  </a:cubicBezTo>
                  <a:cubicBezTo>
                    <a:pt x="85256" y="284264"/>
                    <a:pt x="51191" y="267535"/>
                    <a:pt x="27044" y="234082"/>
                  </a:cubicBezTo>
                  <a:cubicBezTo>
                    <a:pt x="8805" y="208507"/>
                    <a:pt x="-670" y="177713"/>
                    <a:pt x="37" y="146308"/>
                  </a:cubicBezTo>
                  <a:cubicBezTo>
                    <a:pt x="-237" y="120304"/>
                    <a:pt x="5872" y="94629"/>
                    <a:pt x="17829" y="71535"/>
                  </a:cubicBezTo>
                  <a:cubicBezTo>
                    <a:pt x="40201" y="27402"/>
                    <a:pt x="85594" y="-294"/>
                    <a:pt x="135074" y="2"/>
                  </a:cubicBezTo>
                  <a:cubicBezTo>
                    <a:pt x="154891" y="148"/>
                    <a:pt x="174381" y="5094"/>
                    <a:pt x="191872" y="14418"/>
                  </a:cubicBezTo>
                  <a:cubicBezTo>
                    <a:pt x="195421" y="16736"/>
                    <a:pt x="199413" y="18292"/>
                    <a:pt x="203596" y="18981"/>
                  </a:cubicBezTo>
                  <a:cubicBezTo>
                    <a:pt x="207022" y="18999"/>
                    <a:pt x="210311" y="17635"/>
                    <a:pt x="212720" y="15194"/>
                  </a:cubicBezTo>
                  <a:cubicBezTo>
                    <a:pt x="216429" y="10928"/>
                    <a:pt x="218915" y="5746"/>
                    <a:pt x="219928" y="185"/>
                  </a:cubicBezTo>
                  <a:close/>
                </a:path>
              </a:pathLst>
            </a:custGeom>
            <a:grpFill/>
            <a:ln w="4553"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F3FA0E1-3054-E30B-F974-F2373423682A}"/>
                </a:ext>
              </a:extLst>
            </p:cNvPr>
            <p:cNvSpPr/>
            <p:nvPr/>
          </p:nvSpPr>
          <p:spPr>
            <a:xfrm>
              <a:off x="6611248" y="2216137"/>
              <a:ext cx="173325" cy="194631"/>
            </a:xfrm>
            <a:custGeom>
              <a:avLst/>
              <a:gdLst>
                <a:gd name="connsiteX0" fmla="*/ 86911 w 173325"/>
                <a:gd name="connsiteY0" fmla="*/ 32 h 194631"/>
                <a:gd name="connsiteX1" fmla="*/ 152377 w 173325"/>
                <a:gd name="connsiteY1" fmla="*/ 31693 h 194631"/>
                <a:gd name="connsiteX2" fmla="*/ 173317 w 173325"/>
                <a:gd name="connsiteY2" fmla="*/ 93828 h 194631"/>
                <a:gd name="connsiteX3" fmla="*/ 161775 w 173325"/>
                <a:gd name="connsiteY3" fmla="*/ 143737 h 194631"/>
                <a:gd name="connsiteX4" fmla="*/ 129840 w 173325"/>
                <a:gd name="connsiteY4" fmla="*/ 181785 h 194631"/>
                <a:gd name="connsiteX5" fmla="*/ 84676 w 173325"/>
                <a:gd name="connsiteY5" fmla="*/ 194604 h 194631"/>
                <a:gd name="connsiteX6" fmla="*/ 20214 w 173325"/>
                <a:gd name="connsiteY6" fmla="*/ 161575 h 194631"/>
                <a:gd name="connsiteX7" fmla="*/ 4 w 173325"/>
                <a:gd name="connsiteY7" fmla="*/ 99029 h 194631"/>
                <a:gd name="connsiteX8" fmla="*/ 12276 w 173325"/>
                <a:gd name="connsiteY8" fmla="*/ 48846 h 194631"/>
                <a:gd name="connsiteX9" fmla="*/ 44484 w 173325"/>
                <a:gd name="connsiteY9" fmla="*/ 11939 h 194631"/>
                <a:gd name="connsiteX10" fmla="*/ 86820 w 173325"/>
                <a:gd name="connsiteY10" fmla="*/ 32 h 194631"/>
                <a:gd name="connsiteX11" fmla="*/ 80844 w 173325"/>
                <a:gd name="connsiteY11" fmla="*/ 13080 h 194631"/>
                <a:gd name="connsiteX12" fmla="*/ 59904 w 173325"/>
                <a:gd name="connsiteY12" fmla="*/ 19375 h 194631"/>
                <a:gd name="connsiteX13" fmla="*/ 42933 w 173325"/>
                <a:gd name="connsiteY13" fmla="*/ 41501 h 194631"/>
                <a:gd name="connsiteX14" fmla="*/ 36455 w 173325"/>
                <a:gd name="connsiteY14" fmla="*/ 82149 h 194631"/>
                <a:gd name="connsiteX15" fmla="*/ 52057 w 173325"/>
                <a:gd name="connsiteY15" fmla="*/ 151265 h 194631"/>
                <a:gd name="connsiteX16" fmla="*/ 93116 w 173325"/>
                <a:gd name="connsiteY16" fmla="*/ 180279 h 194631"/>
                <a:gd name="connsiteX17" fmla="*/ 124503 w 173325"/>
                <a:gd name="connsiteY17" fmla="*/ 164267 h 194631"/>
                <a:gd name="connsiteX18" fmla="*/ 136866 w 173325"/>
                <a:gd name="connsiteY18" fmla="*/ 109202 h 194631"/>
                <a:gd name="connsiteX19" fmla="*/ 116245 w 173325"/>
                <a:gd name="connsiteY19" fmla="*/ 32286 h 194631"/>
                <a:gd name="connsiteX20" fmla="*/ 80753 w 173325"/>
                <a:gd name="connsiteY20" fmla="*/ 13080 h 194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73325" h="194631">
                  <a:moveTo>
                    <a:pt x="86911" y="32"/>
                  </a:moveTo>
                  <a:cubicBezTo>
                    <a:pt x="112587" y="-702"/>
                    <a:pt x="137012" y="11109"/>
                    <a:pt x="152377" y="31693"/>
                  </a:cubicBezTo>
                  <a:cubicBezTo>
                    <a:pt x="166236" y="49412"/>
                    <a:pt x="173623" y="71337"/>
                    <a:pt x="173317" y="93828"/>
                  </a:cubicBezTo>
                  <a:cubicBezTo>
                    <a:pt x="173134" y="111105"/>
                    <a:pt x="169193" y="128135"/>
                    <a:pt x="161775" y="143737"/>
                  </a:cubicBezTo>
                  <a:cubicBezTo>
                    <a:pt x="155119" y="159294"/>
                    <a:pt x="144010" y="172533"/>
                    <a:pt x="129840" y="181785"/>
                  </a:cubicBezTo>
                  <a:cubicBezTo>
                    <a:pt x="116341" y="190334"/>
                    <a:pt x="100652" y="194787"/>
                    <a:pt x="84676" y="194604"/>
                  </a:cubicBezTo>
                  <a:cubicBezTo>
                    <a:pt x="58964" y="195302"/>
                    <a:pt x="34667" y="182852"/>
                    <a:pt x="20214" y="161575"/>
                  </a:cubicBezTo>
                  <a:cubicBezTo>
                    <a:pt x="6893" y="143459"/>
                    <a:pt x="-197" y="121515"/>
                    <a:pt x="4" y="99029"/>
                  </a:cubicBezTo>
                  <a:cubicBezTo>
                    <a:pt x="159" y="81579"/>
                    <a:pt x="4361" y="64398"/>
                    <a:pt x="12276" y="48846"/>
                  </a:cubicBezTo>
                  <a:cubicBezTo>
                    <a:pt x="19160" y="33655"/>
                    <a:pt x="30360" y="20817"/>
                    <a:pt x="44484" y="11939"/>
                  </a:cubicBezTo>
                  <a:cubicBezTo>
                    <a:pt x="57235" y="4156"/>
                    <a:pt x="71884" y="37"/>
                    <a:pt x="86820" y="32"/>
                  </a:cubicBezTo>
                  <a:moveTo>
                    <a:pt x="80844" y="13080"/>
                  </a:moveTo>
                  <a:cubicBezTo>
                    <a:pt x="73421" y="13226"/>
                    <a:pt x="66177" y="15402"/>
                    <a:pt x="59904" y="19375"/>
                  </a:cubicBezTo>
                  <a:cubicBezTo>
                    <a:pt x="52011" y="24731"/>
                    <a:pt x="46058" y="32491"/>
                    <a:pt x="42933" y="41501"/>
                  </a:cubicBezTo>
                  <a:cubicBezTo>
                    <a:pt x="38193" y="54512"/>
                    <a:pt x="35994" y="68313"/>
                    <a:pt x="36455" y="82149"/>
                  </a:cubicBezTo>
                  <a:cubicBezTo>
                    <a:pt x="35816" y="106128"/>
                    <a:pt x="41181" y="129887"/>
                    <a:pt x="52057" y="151265"/>
                  </a:cubicBezTo>
                  <a:cubicBezTo>
                    <a:pt x="62459" y="170608"/>
                    <a:pt x="76145" y="180279"/>
                    <a:pt x="93116" y="180279"/>
                  </a:cubicBezTo>
                  <a:cubicBezTo>
                    <a:pt x="105566" y="180393"/>
                    <a:pt x="117286" y="174413"/>
                    <a:pt x="124503" y="164267"/>
                  </a:cubicBezTo>
                  <a:cubicBezTo>
                    <a:pt x="132774" y="153591"/>
                    <a:pt x="136898" y="135238"/>
                    <a:pt x="136866" y="109202"/>
                  </a:cubicBezTo>
                  <a:cubicBezTo>
                    <a:pt x="136866" y="76629"/>
                    <a:pt x="129991" y="50990"/>
                    <a:pt x="116245" y="32286"/>
                  </a:cubicBezTo>
                  <a:cubicBezTo>
                    <a:pt x="108449" y="20270"/>
                    <a:pt x="95077" y="13034"/>
                    <a:pt x="80753" y="13080"/>
                  </a:cubicBezTo>
                </a:path>
              </a:pathLst>
            </a:custGeom>
            <a:grpFill/>
            <a:ln w="455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2AA0948F-C7F0-344B-8FBA-3F08EAAC389D}"/>
                </a:ext>
              </a:extLst>
            </p:cNvPr>
            <p:cNvSpPr/>
            <p:nvPr/>
          </p:nvSpPr>
          <p:spPr>
            <a:xfrm>
              <a:off x="6810341" y="2120137"/>
              <a:ext cx="91651" cy="285083"/>
            </a:xfrm>
            <a:custGeom>
              <a:avLst/>
              <a:gdLst>
                <a:gd name="connsiteX0" fmla="*/ 62637 w 91651"/>
                <a:gd name="connsiteY0" fmla="*/ 0 h 285083"/>
                <a:gd name="connsiteX1" fmla="*/ 62637 w 91651"/>
                <a:gd name="connsiteY1" fmla="*/ 243568 h 285083"/>
                <a:gd name="connsiteX2" fmla="*/ 65055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30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63" y="251255"/>
                    <a:pt x="62984" y="258965"/>
                    <a:pt x="65055" y="266379"/>
                  </a:cubicBezTo>
                  <a:cubicBezTo>
                    <a:pt x="66570" y="269978"/>
                    <a:pt x="69234"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07" y="27322"/>
                    <a:pt x="19147" y="26396"/>
                    <a:pt x="16332" y="26506"/>
                  </a:cubicBezTo>
                  <a:cubicBezTo>
                    <a:pt x="11834" y="26766"/>
                    <a:pt x="7427" y="27865"/>
                    <a:pt x="3330"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6ADAAF86-E777-6606-9547-36B0E3A5AB12}"/>
                </a:ext>
              </a:extLst>
            </p:cNvPr>
            <p:cNvSpPr/>
            <p:nvPr/>
          </p:nvSpPr>
          <p:spPr>
            <a:xfrm>
              <a:off x="6921792" y="2120137"/>
              <a:ext cx="91651" cy="285083"/>
            </a:xfrm>
            <a:custGeom>
              <a:avLst/>
              <a:gdLst>
                <a:gd name="connsiteX0" fmla="*/ 62637 w 91651"/>
                <a:gd name="connsiteY0" fmla="*/ 0 h 285083"/>
                <a:gd name="connsiteX1" fmla="*/ 62637 w 91651"/>
                <a:gd name="connsiteY1" fmla="*/ 243568 h 285083"/>
                <a:gd name="connsiteX2" fmla="*/ 65100 w 91651"/>
                <a:gd name="connsiteY2" fmla="*/ 266379 h 285083"/>
                <a:gd name="connsiteX3" fmla="*/ 72628 w 91651"/>
                <a:gd name="connsiteY3" fmla="*/ 274910 h 285083"/>
                <a:gd name="connsiteX4" fmla="*/ 91652 w 91651"/>
                <a:gd name="connsiteY4" fmla="*/ 277784 h 285083"/>
                <a:gd name="connsiteX5" fmla="*/ 91652 w 91651"/>
                <a:gd name="connsiteY5" fmla="*/ 285083 h 285083"/>
                <a:gd name="connsiteX6" fmla="*/ 3285 w 91651"/>
                <a:gd name="connsiteY6" fmla="*/ 285083 h 285083"/>
                <a:gd name="connsiteX7" fmla="*/ 3285 w 91651"/>
                <a:gd name="connsiteY7" fmla="*/ 277875 h 285083"/>
                <a:gd name="connsiteX8" fmla="*/ 20301 w 91651"/>
                <a:gd name="connsiteY8" fmla="*/ 275275 h 285083"/>
                <a:gd name="connsiteX9" fmla="*/ 27463 w 91651"/>
                <a:gd name="connsiteY9" fmla="*/ 266698 h 285083"/>
                <a:gd name="connsiteX10" fmla="*/ 30018 w 91651"/>
                <a:gd name="connsiteY10" fmla="*/ 243888 h 285083"/>
                <a:gd name="connsiteX11" fmla="*/ 30018 w 91651"/>
                <a:gd name="connsiteY11" fmla="*/ 76780 h 285083"/>
                <a:gd name="connsiteX12" fmla="*/ 28650 w 91651"/>
                <a:gd name="connsiteY12" fmla="*/ 38823 h 285083"/>
                <a:gd name="connsiteX13" fmla="*/ 24088 w 91651"/>
                <a:gd name="connsiteY13" fmla="*/ 29106 h 285083"/>
                <a:gd name="connsiteX14" fmla="*/ 16332 w 91651"/>
                <a:gd name="connsiteY14" fmla="*/ 26506 h 285083"/>
                <a:gd name="connsiteX15" fmla="*/ 3376 w 91651"/>
                <a:gd name="connsiteY15" fmla="*/ 29745 h 285083"/>
                <a:gd name="connsiteX16" fmla="*/ 0 w 91651"/>
                <a:gd name="connsiteY16" fmla="*/ 22445 h 285083"/>
                <a:gd name="connsiteX17" fmla="*/ 53650 w 91651"/>
                <a:gd name="connsiteY17" fmla="*/ 0 h 28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1651" h="285083">
                  <a:moveTo>
                    <a:pt x="62637" y="0"/>
                  </a:moveTo>
                  <a:lnTo>
                    <a:pt x="62637" y="243568"/>
                  </a:lnTo>
                  <a:cubicBezTo>
                    <a:pt x="62149" y="251255"/>
                    <a:pt x="62984" y="258970"/>
                    <a:pt x="65100" y="266379"/>
                  </a:cubicBezTo>
                  <a:cubicBezTo>
                    <a:pt x="66602" y="269974"/>
                    <a:pt x="69247" y="272976"/>
                    <a:pt x="72628" y="274910"/>
                  </a:cubicBezTo>
                  <a:cubicBezTo>
                    <a:pt x="78673" y="277287"/>
                    <a:pt x="85174" y="278272"/>
                    <a:pt x="91652" y="277784"/>
                  </a:cubicBezTo>
                  <a:lnTo>
                    <a:pt x="91652" y="285083"/>
                  </a:lnTo>
                  <a:lnTo>
                    <a:pt x="3285" y="285083"/>
                  </a:lnTo>
                  <a:lnTo>
                    <a:pt x="3285" y="277875"/>
                  </a:lnTo>
                  <a:cubicBezTo>
                    <a:pt x="9083" y="278322"/>
                    <a:pt x="14904" y="277433"/>
                    <a:pt x="20301" y="275275"/>
                  </a:cubicBezTo>
                  <a:cubicBezTo>
                    <a:pt x="23567" y="273281"/>
                    <a:pt x="26086" y="270266"/>
                    <a:pt x="27463" y="266698"/>
                  </a:cubicBezTo>
                  <a:cubicBezTo>
                    <a:pt x="29589" y="259294"/>
                    <a:pt x="30452" y="251580"/>
                    <a:pt x="30018" y="243888"/>
                  </a:cubicBezTo>
                  <a:lnTo>
                    <a:pt x="30018" y="76780"/>
                  </a:lnTo>
                  <a:cubicBezTo>
                    <a:pt x="30383" y="64111"/>
                    <a:pt x="29927" y="51433"/>
                    <a:pt x="28650" y="38823"/>
                  </a:cubicBezTo>
                  <a:cubicBezTo>
                    <a:pt x="28234" y="35173"/>
                    <a:pt x="26629" y="31757"/>
                    <a:pt x="24088" y="29106"/>
                  </a:cubicBezTo>
                  <a:cubicBezTo>
                    <a:pt x="21911" y="27313"/>
                    <a:pt x="19152" y="26387"/>
                    <a:pt x="16332" y="26506"/>
                  </a:cubicBezTo>
                  <a:cubicBezTo>
                    <a:pt x="11848" y="26761"/>
                    <a:pt x="7454" y="27860"/>
                    <a:pt x="3376" y="29745"/>
                  </a:cubicBezTo>
                  <a:lnTo>
                    <a:pt x="0" y="22445"/>
                  </a:lnTo>
                  <a:lnTo>
                    <a:pt x="53650" y="0"/>
                  </a:lnTo>
                  <a:close/>
                </a:path>
              </a:pathLst>
            </a:custGeom>
            <a:grpFill/>
            <a:ln w="4553"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CDEE901E-7A41-7C7F-DD7B-9D29A15C4950}"/>
                </a:ext>
              </a:extLst>
            </p:cNvPr>
            <p:cNvSpPr/>
            <p:nvPr/>
          </p:nvSpPr>
          <p:spPr>
            <a:xfrm>
              <a:off x="7036345" y="2216089"/>
              <a:ext cx="151916" cy="194661"/>
            </a:xfrm>
            <a:custGeom>
              <a:avLst/>
              <a:gdLst>
                <a:gd name="connsiteX0" fmla="*/ 27555 w 151916"/>
                <a:gd name="connsiteY0" fmla="*/ 74715 h 194661"/>
                <a:gd name="connsiteX1" fmla="*/ 46989 w 151916"/>
                <a:gd name="connsiteY1" fmla="*/ 138584 h 194661"/>
                <a:gd name="connsiteX2" fmla="*/ 93066 w 151916"/>
                <a:gd name="connsiteY2" fmla="*/ 161759 h 194661"/>
                <a:gd name="connsiteX3" fmla="*/ 123769 w 151916"/>
                <a:gd name="connsiteY3" fmla="*/ 151905 h 194661"/>
                <a:gd name="connsiteX4" fmla="*/ 145621 w 151916"/>
                <a:gd name="connsiteY4" fmla="*/ 117918 h 194661"/>
                <a:gd name="connsiteX5" fmla="*/ 151689 w 151916"/>
                <a:gd name="connsiteY5" fmla="*/ 121932 h 194661"/>
                <a:gd name="connsiteX6" fmla="*/ 127783 w 151916"/>
                <a:gd name="connsiteY6" fmla="*/ 172115 h 194661"/>
                <a:gd name="connsiteX7" fmla="*/ 78194 w 151916"/>
                <a:gd name="connsiteY7" fmla="*/ 194652 h 194661"/>
                <a:gd name="connsiteX8" fmla="*/ 22810 w 151916"/>
                <a:gd name="connsiteY8" fmla="*/ 168922 h 194661"/>
                <a:gd name="connsiteX9" fmla="*/ 0 w 151916"/>
                <a:gd name="connsiteY9" fmla="*/ 99715 h 194661"/>
                <a:gd name="connsiteX10" fmla="*/ 23631 w 151916"/>
                <a:gd name="connsiteY10" fmla="*/ 26357 h 194661"/>
                <a:gd name="connsiteX11" fmla="*/ 82938 w 151916"/>
                <a:gd name="connsiteY11" fmla="*/ 34 h 194661"/>
                <a:gd name="connsiteX12" fmla="*/ 132528 w 151916"/>
                <a:gd name="connsiteY12" fmla="*/ 20335 h 194661"/>
                <a:gd name="connsiteX13" fmla="*/ 151917 w 151916"/>
                <a:gd name="connsiteY13" fmla="*/ 74669 h 194661"/>
                <a:gd name="connsiteX14" fmla="*/ 27555 w 151916"/>
                <a:gd name="connsiteY14" fmla="*/ 63173 h 194661"/>
                <a:gd name="connsiteX15" fmla="*/ 111177 w 151916"/>
                <a:gd name="connsiteY15" fmla="*/ 63173 h 194661"/>
                <a:gd name="connsiteX16" fmla="*/ 107026 w 151916"/>
                <a:gd name="connsiteY16" fmla="*/ 38401 h 194661"/>
                <a:gd name="connsiteX17" fmla="*/ 92382 w 151916"/>
                <a:gd name="connsiteY17" fmla="*/ 20791 h 194661"/>
                <a:gd name="connsiteX18" fmla="*/ 72035 w 151916"/>
                <a:gd name="connsiteY18" fmla="*/ 14405 h 194661"/>
                <a:gd name="connsiteX19" fmla="*/ 42838 w 151916"/>
                <a:gd name="connsiteY19" fmla="*/ 27315 h 194661"/>
                <a:gd name="connsiteX20" fmla="*/ 27783 w 151916"/>
                <a:gd name="connsiteY20" fmla="*/ 63173 h 194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1">
                  <a:moveTo>
                    <a:pt x="27555" y="74715"/>
                  </a:moveTo>
                  <a:cubicBezTo>
                    <a:pt x="27555" y="101905"/>
                    <a:pt x="34033" y="123196"/>
                    <a:pt x="46989" y="138584"/>
                  </a:cubicBezTo>
                  <a:cubicBezTo>
                    <a:pt x="59946" y="153972"/>
                    <a:pt x="75306"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89" y="186709"/>
                    <a:pt x="97272" y="19498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86"/>
                    <a:pt x="60237" y="-463"/>
                    <a:pt x="82938" y="34"/>
                  </a:cubicBezTo>
                  <a:cubicBezTo>
                    <a:pt x="101606" y="-568"/>
                    <a:pt x="119640" y="6818"/>
                    <a:pt x="132528" y="20335"/>
                  </a:cubicBezTo>
                  <a:cubicBezTo>
                    <a:pt x="145452" y="33898"/>
                    <a:pt x="151917" y="52010"/>
                    <a:pt x="151917" y="74669"/>
                  </a:cubicBezTo>
                  <a:close/>
                  <a:moveTo>
                    <a:pt x="27555" y="63173"/>
                  </a:moveTo>
                  <a:lnTo>
                    <a:pt x="111177" y="63173"/>
                  </a:lnTo>
                  <a:cubicBezTo>
                    <a:pt x="111127" y="54747"/>
                    <a:pt x="109727" y="46385"/>
                    <a:pt x="107026" y="38401"/>
                  </a:cubicBezTo>
                  <a:cubicBezTo>
                    <a:pt x="104010" y="31202"/>
                    <a:pt x="98910" y="25071"/>
                    <a:pt x="92382" y="20791"/>
                  </a:cubicBezTo>
                  <a:cubicBezTo>
                    <a:pt x="86387" y="16686"/>
                    <a:pt x="79302" y="14459"/>
                    <a:pt x="72035" y="14405"/>
                  </a:cubicBezTo>
                  <a:cubicBezTo>
                    <a:pt x="60935" y="14491"/>
                    <a:pt x="50370" y="19167"/>
                    <a:pt x="42838" y="27315"/>
                  </a:cubicBezTo>
                  <a:cubicBezTo>
                    <a:pt x="33727" y="37105"/>
                    <a:pt x="28394" y="49815"/>
                    <a:pt x="27783" y="63173"/>
                  </a:cubicBezTo>
                </a:path>
              </a:pathLst>
            </a:custGeom>
            <a:grpFill/>
            <a:ln w="455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31F4C010-6487-1B56-B492-F585DC2F0D68}"/>
                </a:ext>
              </a:extLst>
            </p:cNvPr>
            <p:cNvSpPr/>
            <p:nvPr/>
          </p:nvSpPr>
          <p:spPr>
            <a:xfrm>
              <a:off x="7211391" y="2216256"/>
              <a:ext cx="181796" cy="277621"/>
            </a:xfrm>
            <a:custGeom>
              <a:avLst/>
              <a:gdLst>
                <a:gd name="connsiteX0" fmla="*/ 48586 w 181796"/>
                <a:gd name="connsiteY0" fmla="*/ 121948 h 277621"/>
                <a:gd name="connsiteX1" fmla="*/ 23312 w 181796"/>
                <a:gd name="connsiteY1" fmla="*/ 99137 h 277621"/>
                <a:gd name="connsiteX2" fmla="*/ 14507 w 181796"/>
                <a:gd name="connsiteY2" fmla="*/ 66564 h 277621"/>
                <a:gd name="connsiteX3" fmla="*/ 34626 w 181796"/>
                <a:gd name="connsiteY3" fmla="*/ 19666 h 277621"/>
                <a:gd name="connsiteX4" fmla="*/ 86132 w 181796"/>
                <a:gd name="connsiteY4" fmla="*/ 50 h 277621"/>
                <a:gd name="connsiteX5" fmla="*/ 130657 w 181796"/>
                <a:gd name="connsiteY5" fmla="*/ 12869 h 277621"/>
                <a:gd name="connsiteX6" fmla="*/ 168796 w 181796"/>
                <a:gd name="connsiteY6" fmla="*/ 12869 h 277621"/>
                <a:gd name="connsiteX7" fmla="*/ 178605 w 181796"/>
                <a:gd name="connsiteY7" fmla="*/ 13371 h 277621"/>
                <a:gd name="connsiteX8" fmla="*/ 180566 w 181796"/>
                <a:gd name="connsiteY8" fmla="*/ 15059 h 277621"/>
                <a:gd name="connsiteX9" fmla="*/ 181753 w 181796"/>
                <a:gd name="connsiteY9" fmla="*/ 21445 h 277621"/>
                <a:gd name="connsiteX10" fmla="*/ 180749 w 181796"/>
                <a:gd name="connsiteY10" fmla="*/ 28654 h 277621"/>
                <a:gd name="connsiteX11" fmla="*/ 178696 w 181796"/>
                <a:gd name="connsiteY11" fmla="*/ 30250 h 277621"/>
                <a:gd name="connsiteX12" fmla="*/ 168705 w 181796"/>
                <a:gd name="connsiteY12" fmla="*/ 30843 h 277621"/>
                <a:gd name="connsiteX13" fmla="*/ 145302 w 181796"/>
                <a:gd name="connsiteY13" fmla="*/ 30843 h 277621"/>
                <a:gd name="connsiteX14" fmla="*/ 156251 w 181796"/>
                <a:gd name="connsiteY14" fmla="*/ 67796 h 277621"/>
                <a:gd name="connsiteX15" fmla="*/ 137044 w 181796"/>
                <a:gd name="connsiteY15" fmla="*/ 111774 h 277621"/>
                <a:gd name="connsiteX16" fmla="*/ 85539 w 181796"/>
                <a:gd name="connsiteY16" fmla="*/ 130022 h 277621"/>
                <a:gd name="connsiteX17" fmla="*/ 58166 w 181796"/>
                <a:gd name="connsiteY17" fmla="*/ 125917 h 277621"/>
                <a:gd name="connsiteX18" fmla="*/ 46533 w 181796"/>
                <a:gd name="connsiteY18" fmla="*/ 139238 h 277621"/>
                <a:gd name="connsiteX19" fmla="*/ 43522 w 181796"/>
                <a:gd name="connsiteY19" fmla="*/ 148955 h 277621"/>
                <a:gd name="connsiteX20" fmla="*/ 46715 w 181796"/>
                <a:gd name="connsiteY20" fmla="*/ 155570 h 277621"/>
                <a:gd name="connsiteX21" fmla="*/ 59352 w 181796"/>
                <a:gd name="connsiteY21" fmla="*/ 160132 h 277621"/>
                <a:gd name="connsiteX22" fmla="*/ 86725 w 181796"/>
                <a:gd name="connsiteY22" fmla="*/ 161546 h 277621"/>
                <a:gd name="connsiteX23" fmla="*/ 138960 w 181796"/>
                <a:gd name="connsiteY23" fmla="*/ 164421 h 277621"/>
                <a:gd name="connsiteX24" fmla="*/ 168021 w 181796"/>
                <a:gd name="connsiteY24" fmla="*/ 178107 h 277621"/>
                <a:gd name="connsiteX25" fmla="*/ 178879 w 181796"/>
                <a:gd name="connsiteY25" fmla="*/ 205799 h 277621"/>
                <a:gd name="connsiteX26" fmla="*/ 158167 w 181796"/>
                <a:gd name="connsiteY26" fmla="*/ 248317 h 277621"/>
                <a:gd name="connsiteX27" fmla="*/ 78559 w 181796"/>
                <a:gd name="connsiteY27" fmla="*/ 277560 h 277621"/>
                <a:gd name="connsiteX28" fmla="*/ 14690 w 181796"/>
                <a:gd name="connsiteY28" fmla="*/ 260087 h 277621"/>
                <a:gd name="connsiteX29" fmla="*/ 0 w 181796"/>
                <a:gd name="connsiteY29" fmla="*/ 239193 h 277621"/>
                <a:gd name="connsiteX30" fmla="*/ 2144 w 181796"/>
                <a:gd name="connsiteY30" fmla="*/ 229567 h 277621"/>
                <a:gd name="connsiteX31" fmla="*/ 15830 w 181796"/>
                <a:gd name="connsiteY31" fmla="*/ 208901 h 277621"/>
                <a:gd name="connsiteX32" fmla="*/ 35767 w 181796"/>
                <a:gd name="connsiteY32" fmla="*/ 187185 h 277621"/>
                <a:gd name="connsiteX33" fmla="*/ 21350 w 181796"/>
                <a:gd name="connsiteY33" fmla="*/ 176054 h 277621"/>
                <a:gd name="connsiteX34" fmla="*/ 17108 w 181796"/>
                <a:gd name="connsiteY34" fmla="*/ 164922 h 277621"/>
                <a:gd name="connsiteX35" fmla="*/ 22719 w 181796"/>
                <a:gd name="connsiteY35" fmla="*/ 148499 h 277621"/>
                <a:gd name="connsiteX36" fmla="*/ 48495 w 181796"/>
                <a:gd name="connsiteY36" fmla="*/ 121811 h 277621"/>
                <a:gd name="connsiteX37" fmla="*/ 46533 w 181796"/>
                <a:gd name="connsiteY37" fmla="*/ 188827 h 277621"/>
                <a:gd name="connsiteX38" fmla="*/ 32847 w 181796"/>
                <a:gd name="connsiteY38" fmla="*/ 207851 h 277621"/>
                <a:gd name="connsiteX39" fmla="*/ 28285 w 181796"/>
                <a:gd name="connsiteY39" fmla="*/ 224092 h 277621"/>
                <a:gd name="connsiteX40" fmla="*/ 39644 w 181796"/>
                <a:gd name="connsiteY40" fmla="*/ 240972 h 277621"/>
                <a:gd name="connsiteX41" fmla="*/ 96214 w 181796"/>
                <a:gd name="connsiteY41" fmla="*/ 253381 h 277621"/>
                <a:gd name="connsiteX42" fmla="*/ 148176 w 181796"/>
                <a:gd name="connsiteY42" fmla="*/ 240652 h 277621"/>
                <a:gd name="connsiteX43" fmla="*/ 164919 w 181796"/>
                <a:gd name="connsiteY43" fmla="*/ 213554 h 277621"/>
                <a:gd name="connsiteX44" fmla="*/ 154928 w 181796"/>
                <a:gd name="connsiteY44" fmla="*/ 198727 h 277621"/>
                <a:gd name="connsiteX45" fmla="*/ 114553 w 181796"/>
                <a:gd name="connsiteY45" fmla="*/ 193527 h 277621"/>
                <a:gd name="connsiteX46" fmla="*/ 46807 w 181796"/>
                <a:gd name="connsiteY46" fmla="*/ 188964 h 277621"/>
                <a:gd name="connsiteX47" fmla="*/ 82893 w 181796"/>
                <a:gd name="connsiteY47" fmla="*/ 9539 h 277621"/>
                <a:gd name="connsiteX48" fmla="*/ 58531 w 181796"/>
                <a:gd name="connsiteY48" fmla="*/ 21354 h 277621"/>
                <a:gd name="connsiteX49" fmla="*/ 48723 w 181796"/>
                <a:gd name="connsiteY49" fmla="*/ 57577 h 277621"/>
                <a:gd name="connsiteX50" fmla="*/ 62090 w 181796"/>
                <a:gd name="connsiteY50" fmla="*/ 106665 h 277621"/>
                <a:gd name="connsiteX51" fmla="*/ 87957 w 181796"/>
                <a:gd name="connsiteY51" fmla="*/ 119895 h 277621"/>
                <a:gd name="connsiteX52" fmla="*/ 112455 w 181796"/>
                <a:gd name="connsiteY52" fmla="*/ 108444 h 277621"/>
                <a:gd name="connsiteX53" fmla="*/ 122081 w 181796"/>
                <a:gd name="connsiteY53" fmla="*/ 72586 h 277621"/>
                <a:gd name="connsiteX54" fmla="*/ 108395 w 181796"/>
                <a:gd name="connsiteY54" fmla="*/ 22768 h 277621"/>
                <a:gd name="connsiteX55" fmla="*/ 82756 w 181796"/>
                <a:gd name="connsiteY55" fmla="*/ 9539 h 277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81796" h="277621">
                  <a:moveTo>
                    <a:pt x="48586" y="121948"/>
                  </a:moveTo>
                  <a:cubicBezTo>
                    <a:pt x="38134" y="116948"/>
                    <a:pt x="29357" y="109023"/>
                    <a:pt x="23312" y="99137"/>
                  </a:cubicBezTo>
                  <a:cubicBezTo>
                    <a:pt x="17432" y="89297"/>
                    <a:pt x="14389" y="78024"/>
                    <a:pt x="14507" y="66564"/>
                  </a:cubicBezTo>
                  <a:cubicBezTo>
                    <a:pt x="14334" y="48800"/>
                    <a:pt x="21633" y="31783"/>
                    <a:pt x="34626" y="19666"/>
                  </a:cubicBezTo>
                  <a:cubicBezTo>
                    <a:pt x="48422" y="6414"/>
                    <a:pt x="67012" y="-667"/>
                    <a:pt x="86132" y="50"/>
                  </a:cubicBezTo>
                  <a:cubicBezTo>
                    <a:pt x="101935" y="-316"/>
                    <a:pt x="117469" y="4160"/>
                    <a:pt x="130657" y="12869"/>
                  </a:cubicBezTo>
                  <a:lnTo>
                    <a:pt x="168796" y="12869"/>
                  </a:lnTo>
                  <a:cubicBezTo>
                    <a:pt x="172076" y="12714"/>
                    <a:pt x="175361" y="12883"/>
                    <a:pt x="178605" y="13371"/>
                  </a:cubicBezTo>
                  <a:cubicBezTo>
                    <a:pt x="179462" y="13640"/>
                    <a:pt x="180169" y="14251"/>
                    <a:pt x="180566" y="15059"/>
                  </a:cubicBezTo>
                  <a:cubicBezTo>
                    <a:pt x="181515" y="17048"/>
                    <a:pt x="181921" y="19251"/>
                    <a:pt x="181753" y="21445"/>
                  </a:cubicBezTo>
                  <a:cubicBezTo>
                    <a:pt x="181926" y="23891"/>
                    <a:pt x="181584" y="26345"/>
                    <a:pt x="180749" y="28654"/>
                  </a:cubicBezTo>
                  <a:cubicBezTo>
                    <a:pt x="180261" y="29397"/>
                    <a:pt x="179540" y="29958"/>
                    <a:pt x="178696" y="30250"/>
                  </a:cubicBezTo>
                  <a:cubicBezTo>
                    <a:pt x="175402" y="30834"/>
                    <a:pt x="172049" y="31035"/>
                    <a:pt x="168705" y="30843"/>
                  </a:cubicBezTo>
                  <a:lnTo>
                    <a:pt x="145302" y="30843"/>
                  </a:lnTo>
                  <a:cubicBezTo>
                    <a:pt x="152961" y="41601"/>
                    <a:pt x="156816" y="54603"/>
                    <a:pt x="156251" y="67796"/>
                  </a:cubicBezTo>
                  <a:cubicBezTo>
                    <a:pt x="156442" y="84530"/>
                    <a:pt x="149448" y="100543"/>
                    <a:pt x="137044" y="111774"/>
                  </a:cubicBezTo>
                  <a:cubicBezTo>
                    <a:pt x="124271" y="123941"/>
                    <a:pt x="107103" y="130022"/>
                    <a:pt x="85539" y="130022"/>
                  </a:cubicBezTo>
                  <a:cubicBezTo>
                    <a:pt x="76264" y="129986"/>
                    <a:pt x="67044" y="128604"/>
                    <a:pt x="58166" y="125917"/>
                  </a:cubicBezTo>
                  <a:cubicBezTo>
                    <a:pt x="53559" y="129662"/>
                    <a:pt x="49622" y="134165"/>
                    <a:pt x="46533" y="139238"/>
                  </a:cubicBezTo>
                  <a:cubicBezTo>
                    <a:pt x="44772" y="142190"/>
                    <a:pt x="43741" y="145524"/>
                    <a:pt x="43522" y="148955"/>
                  </a:cubicBezTo>
                  <a:cubicBezTo>
                    <a:pt x="43641" y="151505"/>
                    <a:pt x="44795" y="153891"/>
                    <a:pt x="46715" y="155570"/>
                  </a:cubicBezTo>
                  <a:cubicBezTo>
                    <a:pt x="50397" y="158284"/>
                    <a:pt x="54786" y="159872"/>
                    <a:pt x="59352" y="160132"/>
                  </a:cubicBezTo>
                  <a:cubicBezTo>
                    <a:pt x="63002" y="160680"/>
                    <a:pt x="72126" y="161149"/>
                    <a:pt x="86725" y="161546"/>
                  </a:cubicBezTo>
                  <a:cubicBezTo>
                    <a:pt x="113609" y="162245"/>
                    <a:pt x="131022" y="163202"/>
                    <a:pt x="138960" y="164421"/>
                  </a:cubicBezTo>
                  <a:cubicBezTo>
                    <a:pt x="149918" y="165547"/>
                    <a:pt x="160169" y="170374"/>
                    <a:pt x="168021" y="178107"/>
                  </a:cubicBezTo>
                  <a:cubicBezTo>
                    <a:pt x="175233" y="185488"/>
                    <a:pt x="179152" y="195479"/>
                    <a:pt x="178879" y="205799"/>
                  </a:cubicBezTo>
                  <a:cubicBezTo>
                    <a:pt x="178879" y="221004"/>
                    <a:pt x="171976" y="235178"/>
                    <a:pt x="158167" y="248317"/>
                  </a:cubicBezTo>
                  <a:cubicBezTo>
                    <a:pt x="137879" y="267810"/>
                    <a:pt x="111346" y="277560"/>
                    <a:pt x="78559" y="277560"/>
                  </a:cubicBezTo>
                  <a:cubicBezTo>
                    <a:pt x="55995" y="278312"/>
                    <a:pt x="33727" y="272222"/>
                    <a:pt x="14690" y="260087"/>
                  </a:cubicBezTo>
                  <a:cubicBezTo>
                    <a:pt x="4881" y="253381"/>
                    <a:pt x="0" y="246401"/>
                    <a:pt x="0" y="239193"/>
                  </a:cubicBezTo>
                  <a:cubicBezTo>
                    <a:pt x="14" y="235867"/>
                    <a:pt x="748" y="232582"/>
                    <a:pt x="2144" y="229567"/>
                  </a:cubicBezTo>
                  <a:cubicBezTo>
                    <a:pt x="5899" y="222176"/>
                    <a:pt x="10493" y="215242"/>
                    <a:pt x="15830" y="208901"/>
                  </a:cubicBezTo>
                  <a:cubicBezTo>
                    <a:pt x="16743" y="207669"/>
                    <a:pt x="23358" y="200461"/>
                    <a:pt x="35767" y="187185"/>
                  </a:cubicBezTo>
                  <a:cubicBezTo>
                    <a:pt x="30424" y="184224"/>
                    <a:pt x="25566" y="180474"/>
                    <a:pt x="21350" y="176054"/>
                  </a:cubicBezTo>
                  <a:cubicBezTo>
                    <a:pt x="18600" y="173002"/>
                    <a:pt x="17089" y="169033"/>
                    <a:pt x="17108" y="164922"/>
                  </a:cubicBezTo>
                  <a:cubicBezTo>
                    <a:pt x="17496" y="159046"/>
                    <a:pt x="19434" y="153380"/>
                    <a:pt x="22719" y="148499"/>
                  </a:cubicBezTo>
                  <a:cubicBezTo>
                    <a:pt x="26414" y="142203"/>
                    <a:pt x="35037" y="133307"/>
                    <a:pt x="48495" y="121811"/>
                  </a:cubicBezTo>
                  <a:moveTo>
                    <a:pt x="46533" y="188827"/>
                  </a:moveTo>
                  <a:cubicBezTo>
                    <a:pt x="41223" y="194594"/>
                    <a:pt x="36624" y="200981"/>
                    <a:pt x="32847" y="207851"/>
                  </a:cubicBezTo>
                  <a:cubicBezTo>
                    <a:pt x="30037" y="212815"/>
                    <a:pt x="28472" y="218390"/>
                    <a:pt x="28285" y="224092"/>
                  </a:cubicBezTo>
                  <a:cubicBezTo>
                    <a:pt x="28285" y="230538"/>
                    <a:pt x="32071" y="236168"/>
                    <a:pt x="39644" y="240972"/>
                  </a:cubicBezTo>
                  <a:cubicBezTo>
                    <a:pt x="52692" y="249243"/>
                    <a:pt x="71547" y="253381"/>
                    <a:pt x="96214" y="253381"/>
                  </a:cubicBezTo>
                  <a:cubicBezTo>
                    <a:pt x="119722" y="253381"/>
                    <a:pt x="137044" y="249138"/>
                    <a:pt x="148176" y="240652"/>
                  </a:cubicBezTo>
                  <a:cubicBezTo>
                    <a:pt x="159353" y="232213"/>
                    <a:pt x="164919" y="223134"/>
                    <a:pt x="164919" y="213554"/>
                  </a:cubicBezTo>
                  <a:cubicBezTo>
                    <a:pt x="165170" y="206962"/>
                    <a:pt x="161132" y="200967"/>
                    <a:pt x="154928" y="198727"/>
                  </a:cubicBezTo>
                  <a:cubicBezTo>
                    <a:pt x="148116" y="195684"/>
                    <a:pt x="134658" y="193951"/>
                    <a:pt x="114553" y="193527"/>
                  </a:cubicBezTo>
                  <a:cubicBezTo>
                    <a:pt x="91907" y="193230"/>
                    <a:pt x="69289" y="191706"/>
                    <a:pt x="46807" y="188964"/>
                  </a:cubicBezTo>
                  <a:moveTo>
                    <a:pt x="82893" y="9539"/>
                  </a:moveTo>
                  <a:cubicBezTo>
                    <a:pt x="73372" y="9447"/>
                    <a:pt x="64357" y="13822"/>
                    <a:pt x="58531" y="21354"/>
                  </a:cubicBezTo>
                  <a:cubicBezTo>
                    <a:pt x="52008" y="29247"/>
                    <a:pt x="48723" y="41290"/>
                    <a:pt x="48723" y="57577"/>
                  </a:cubicBezTo>
                  <a:cubicBezTo>
                    <a:pt x="48723" y="78713"/>
                    <a:pt x="53180" y="95077"/>
                    <a:pt x="62090" y="106665"/>
                  </a:cubicBezTo>
                  <a:cubicBezTo>
                    <a:pt x="68029" y="115041"/>
                    <a:pt x="77687" y="119981"/>
                    <a:pt x="87957" y="119895"/>
                  </a:cubicBezTo>
                  <a:cubicBezTo>
                    <a:pt x="97459" y="120096"/>
                    <a:pt x="106515" y="115862"/>
                    <a:pt x="112455" y="108444"/>
                  </a:cubicBezTo>
                  <a:cubicBezTo>
                    <a:pt x="118874" y="100871"/>
                    <a:pt x="122081" y="88918"/>
                    <a:pt x="122081" y="72586"/>
                  </a:cubicBezTo>
                  <a:cubicBezTo>
                    <a:pt x="122081" y="51295"/>
                    <a:pt x="117519" y="34689"/>
                    <a:pt x="108395" y="22768"/>
                  </a:cubicBezTo>
                  <a:cubicBezTo>
                    <a:pt x="102583" y="14370"/>
                    <a:pt x="92970" y="9406"/>
                    <a:pt x="82756" y="9539"/>
                  </a:cubicBezTo>
                </a:path>
              </a:pathLst>
            </a:custGeom>
            <a:grpFill/>
            <a:ln w="4553"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A188572-6908-5846-7F7A-EA9130A2071E}"/>
                </a:ext>
              </a:extLst>
            </p:cNvPr>
            <p:cNvSpPr/>
            <p:nvPr/>
          </p:nvSpPr>
          <p:spPr>
            <a:xfrm>
              <a:off x="7414996" y="2216089"/>
              <a:ext cx="151916" cy="194662"/>
            </a:xfrm>
            <a:custGeom>
              <a:avLst/>
              <a:gdLst>
                <a:gd name="connsiteX0" fmla="*/ 27600 w 151916"/>
                <a:gd name="connsiteY0" fmla="*/ 74715 h 194662"/>
                <a:gd name="connsiteX1" fmla="*/ 46989 w 151916"/>
                <a:gd name="connsiteY1" fmla="*/ 138584 h 194662"/>
                <a:gd name="connsiteX2" fmla="*/ 93066 w 151916"/>
                <a:gd name="connsiteY2" fmla="*/ 161759 h 194662"/>
                <a:gd name="connsiteX3" fmla="*/ 123769 w 151916"/>
                <a:gd name="connsiteY3" fmla="*/ 151905 h 194662"/>
                <a:gd name="connsiteX4" fmla="*/ 145621 w 151916"/>
                <a:gd name="connsiteY4" fmla="*/ 117918 h 194662"/>
                <a:gd name="connsiteX5" fmla="*/ 151689 w 151916"/>
                <a:gd name="connsiteY5" fmla="*/ 121932 h 194662"/>
                <a:gd name="connsiteX6" fmla="*/ 127783 w 151916"/>
                <a:gd name="connsiteY6" fmla="*/ 172115 h 194662"/>
                <a:gd name="connsiteX7" fmla="*/ 78194 w 151916"/>
                <a:gd name="connsiteY7" fmla="*/ 194652 h 194662"/>
                <a:gd name="connsiteX8" fmla="*/ 22810 w 151916"/>
                <a:gd name="connsiteY8" fmla="*/ 168922 h 194662"/>
                <a:gd name="connsiteX9" fmla="*/ 0 w 151916"/>
                <a:gd name="connsiteY9" fmla="*/ 99715 h 194662"/>
                <a:gd name="connsiteX10" fmla="*/ 23631 w 151916"/>
                <a:gd name="connsiteY10" fmla="*/ 26357 h 194662"/>
                <a:gd name="connsiteX11" fmla="*/ 82938 w 151916"/>
                <a:gd name="connsiteY11" fmla="*/ 34 h 194662"/>
                <a:gd name="connsiteX12" fmla="*/ 132528 w 151916"/>
                <a:gd name="connsiteY12" fmla="*/ 20335 h 194662"/>
                <a:gd name="connsiteX13" fmla="*/ 151917 w 151916"/>
                <a:gd name="connsiteY13" fmla="*/ 74669 h 194662"/>
                <a:gd name="connsiteX14" fmla="*/ 27600 w 151916"/>
                <a:gd name="connsiteY14" fmla="*/ 63173 h 194662"/>
                <a:gd name="connsiteX15" fmla="*/ 111177 w 151916"/>
                <a:gd name="connsiteY15" fmla="*/ 63173 h 194662"/>
                <a:gd name="connsiteX16" fmla="*/ 107071 w 151916"/>
                <a:gd name="connsiteY16" fmla="*/ 38401 h 194662"/>
                <a:gd name="connsiteX17" fmla="*/ 92382 w 151916"/>
                <a:gd name="connsiteY17" fmla="*/ 20791 h 194662"/>
                <a:gd name="connsiteX18" fmla="*/ 72035 w 151916"/>
                <a:gd name="connsiteY18" fmla="*/ 14405 h 194662"/>
                <a:gd name="connsiteX19" fmla="*/ 42838 w 151916"/>
                <a:gd name="connsiteY19" fmla="*/ 27315 h 194662"/>
                <a:gd name="connsiteX20" fmla="*/ 27828 w 151916"/>
                <a:gd name="connsiteY20" fmla="*/ 63173 h 1946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1916" h="194662">
                  <a:moveTo>
                    <a:pt x="27600" y="74715"/>
                  </a:moveTo>
                  <a:cubicBezTo>
                    <a:pt x="27600" y="101905"/>
                    <a:pt x="34065" y="123196"/>
                    <a:pt x="46989" y="138584"/>
                  </a:cubicBezTo>
                  <a:cubicBezTo>
                    <a:pt x="59914" y="153972"/>
                    <a:pt x="75274" y="161700"/>
                    <a:pt x="93066" y="161759"/>
                  </a:cubicBezTo>
                  <a:cubicBezTo>
                    <a:pt x="104111" y="161992"/>
                    <a:pt x="114918" y="158520"/>
                    <a:pt x="123769" y="151905"/>
                  </a:cubicBezTo>
                  <a:cubicBezTo>
                    <a:pt x="132436" y="145336"/>
                    <a:pt x="139722" y="134008"/>
                    <a:pt x="145621" y="117918"/>
                  </a:cubicBezTo>
                  <a:lnTo>
                    <a:pt x="151689" y="121932"/>
                  </a:lnTo>
                  <a:cubicBezTo>
                    <a:pt x="148837" y="140651"/>
                    <a:pt x="140521" y="158110"/>
                    <a:pt x="127783" y="172115"/>
                  </a:cubicBezTo>
                  <a:cubicBezTo>
                    <a:pt x="115493" y="186718"/>
                    <a:pt x="97277" y="194999"/>
                    <a:pt x="78194" y="194652"/>
                  </a:cubicBezTo>
                  <a:cubicBezTo>
                    <a:pt x="56825" y="194743"/>
                    <a:pt x="36524" y="185313"/>
                    <a:pt x="22810" y="168922"/>
                  </a:cubicBezTo>
                  <a:cubicBezTo>
                    <a:pt x="7605" y="151768"/>
                    <a:pt x="0" y="128698"/>
                    <a:pt x="0" y="99715"/>
                  </a:cubicBezTo>
                  <a:cubicBezTo>
                    <a:pt x="0" y="68360"/>
                    <a:pt x="7879" y="43908"/>
                    <a:pt x="23631" y="26357"/>
                  </a:cubicBezTo>
                  <a:cubicBezTo>
                    <a:pt x="38495" y="9195"/>
                    <a:pt x="60237" y="-459"/>
                    <a:pt x="82938" y="34"/>
                  </a:cubicBezTo>
                  <a:cubicBezTo>
                    <a:pt x="101606" y="-568"/>
                    <a:pt x="119640" y="6818"/>
                    <a:pt x="132528" y="20335"/>
                  </a:cubicBezTo>
                  <a:cubicBezTo>
                    <a:pt x="145452" y="33898"/>
                    <a:pt x="151917" y="52010"/>
                    <a:pt x="151917" y="74669"/>
                  </a:cubicBezTo>
                  <a:close/>
                  <a:moveTo>
                    <a:pt x="27600" y="63173"/>
                  </a:moveTo>
                  <a:lnTo>
                    <a:pt x="111177" y="63173"/>
                  </a:lnTo>
                  <a:cubicBezTo>
                    <a:pt x="111114" y="54751"/>
                    <a:pt x="109731" y="46394"/>
                    <a:pt x="107071" y="38401"/>
                  </a:cubicBezTo>
                  <a:cubicBezTo>
                    <a:pt x="104024" y="31207"/>
                    <a:pt x="98910" y="25080"/>
                    <a:pt x="92382" y="20791"/>
                  </a:cubicBezTo>
                  <a:cubicBezTo>
                    <a:pt x="86387" y="16686"/>
                    <a:pt x="79302" y="14459"/>
                    <a:pt x="72035" y="14405"/>
                  </a:cubicBezTo>
                  <a:cubicBezTo>
                    <a:pt x="60935" y="14491"/>
                    <a:pt x="50370" y="19167"/>
                    <a:pt x="42838" y="27315"/>
                  </a:cubicBezTo>
                  <a:cubicBezTo>
                    <a:pt x="33727" y="37101"/>
                    <a:pt x="28403" y="49815"/>
                    <a:pt x="27828" y="63173"/>
                  </a:cubicBezTo>
                </a:path>
              </a:pathLst>
            </a:custGeom>
            <a:grpFill/>
            <a:ln w="4553" cap="flat">
              <a:noFill/>
              <a:prstDash val="solid"/>
              <a:miter/>
            </a:ln>
          </p:spPr>
          <p:txBody>
            <a:bodyPr rtlCol="0" anchor="ctr"/>
            <a:lstStyle/>
            <a:p>
              <a:endParaRPr 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F6B1A-7F20-7849-5BD3-CFF0CC4C06C3}"/>
              </a:ext>
            </a:extLst>
          </p:cNvPr>
          <p:cNvSpPr>
            <a:spLocks noGrp="1"/>
          </p:cNvSpPr>
          <p:nvPr>
            <p:ph type="title"/>
          </p:nvPr>
        </p:nvSpPr>
        <p:spPr/>
        <p:txBody>
          <a:bodyPr/>
          <a:lstStyle/>
          <a:p>
            <a:r>
              <a:rPr lang="en-US" dirty="0"/>
              <a:t>Mixtures</a:t>
            </a:r>
          </a:p>
        </p:txBody>
      </p:sp>
      <p:sp>
        <p:nvSpPr>
          <p:cNvPr id="3" name="Content Placeholder 2">
            <a:extLst>
              <a:ext uri="{FF2B5EF4-FFF2-40B4-BE49-F238E27FC236}">
                <a16:creationId xmlns:a16="http://schemas.microsoft.com/office/drawing/2014/main" id="{F75DFFBC-5827-22DB-708B-20F597C0C302}"/>
              </a:ext>
            </a:extLst>
          </p:cNvPr>
          <p:cNvSpPr>
            <a:spLocks noGrp="1"/>
          </p:cNvSpPr>
          <p:nvPr>
            <p:ph idx="1"/>
          </p:nvPr>
        </p:nvSpPr>
        <p:spPr>
          <a:xfrm>
            <a:off x="372533" y="1332090"/>
            <a:ext cx="6617085" cy="5215465"/>
          </a:xfrm>
        </p:spPr>
        <p:txBody>
          <a:bodyPr/>
          <a:lstStyle/>
          <a:p>
            <a:pPr marL="0" indent="0">
              <a:buNone/>
            </a:pPr>
            <a:r>
              <a:rPr lang="en-US" i="1" dirty="0">
                <a:solidFill>
                  <a:srgbClr val="CC99FF"/>
                </a:solidFill>
                <a:latin typeface="Times New Roman" panose="02020603050405020304" pitchFamily="18" charset="0"/>
                <a:cs typeface="Times New Roman" panose="02020603050405020304" pitchFamily="18" charset="0"/>
              </a:rPr>
              <a:t>Homogeneous</a:t>
            </a:r>
          </a:p>
          <a:p>
            <a:r>
              <a:rPr lang="en-US" sz="1800" dirty="0"/>
              <a:t>one in which the composition is </a:t>
            </a:r>
            <a:r>
              <a:rPr lang="en-US" sz="1800" b="1" dirty="0"/>
              <a:t>uniform throughout</a:t>
            </a:r>
            <a:r>
              <a:rPr lang="en-US" sz="1800" dirty="0"/>
              <a:t>. You can’t see the individual components, and every sample taken from the mixture will have the same properties</a:t>
            </a:r>
          </a:p>
          <a:p>
            <a:r>
              <a:rPr lang="en-US" sz="1800" dirty="0"/>
              <a:t>Appears as a single phase (solid, liquid, or gas)</a:t>
            </a:r>
          </a:p>
          <a:p>
            <a:r>
              <a:rPr lang="en-US" sz="1800" dirty="0"/>
              <a:t>Evenly distributed particles</a:t>
            </a:r>
          </a:p>
          <a:p>
            <a:r>
              <a:rPr lang="en-US" sz="1800" dirty="0"/>
              <a:t>Cannot distinguish components by eye</a:t>
            </a:r>
          </a:p>
          <a:p>
            <a:pPr marL="0" indent="0">
              <a:buNone/>
            </a:pPr>
            <a:r>
              <a:rPr lang="en-US" i="1" dirty="0">
                <a:solidFill>
                  <a:srgbClr val="CC99FF"/>
                </a:solidFill>
                <a:latin typeface="Times New Roman" panose="02020603050405020304" pitchFamily="18" charset="0"/>
                <a:cs typeface="Times New Roman" panose="02020603050405020304" pitchFamily="18" charset="0"/>
              </a:rPr>
              <a:t>Heterogeneous</a:t>
            </a:r>
          </a:p>
          <a:p>
            <a:r>
              <a:rPr lang="en-US" sz="1800" dirty="0"/>
              <a:t>has a </a:t>
            </a:r>
            <a:r>
              <a:rPr lang="en-US" sz="1800" b="1" dirty="0"/>
              <a:t>non-uniform composition</a:t>
            </a:r>
            <a:endParaRPr lang="en-US" sz="1800" dirty="0"/>
          </a:p>
          <a:p>
            <a:r>
              <a:rPr lang="en-US" sz="1800" dirty="0"/>
              <a:t>The different parts of the mixture are </a:t>
            </a:r>
            <a:r>
              <a:rPr lang="en-US" sz="1800" b="1" dirty="0"/>
              <a:t>visibly distinct</a:t>
            </a:r>
            <a:r>
              <a:rPr lang="en-US" sz="1800" dirty="0"/>
              <a:t>, and samples taken from different areas may have different properties</a:t>
            </a:r>
          </a:p>
          <a:p>
            <a:r>
              <a:rPr lang="en-US" sz="1800" dirty="0"/>
              <a:t>Multiple phases may be present</a:t>
            </a:r>
          </a:p>
          <a:p>
            <a:r>
              <a:rPr lang="en-US" sz="1800" dirty="0"/>
              <a:t>Components are not evenly distributed</a:t>
            </a:r>
          </a:p>
          <a:p>
            <a:r>
              <a:rPr lang="en-US" sz="1800" dirty="0"/>
              <a:t>You can often see or separate the parts</a:t>
            </a:r>
          </a:p>
        </p:txBody>
      </p:sp>
      <p:pic>
        <p:nvPicPr>
          <p:cNvPr id="5" name="Picture 4">
            <a:extLst>
              <a:ext uri="{FF2B5EF4-FFF2-40B4-BE49-F238E27FC236}">
                <a16:creationId xmlns:a16="http://schemas.microsoft.com/office/drawing/2014/main" id="{2460B6D5-6CB3-F96A-77CD-C8C7ADFFFE2A}"/>
              </a:ext>
            </a:extLst>
          </p:cNvPr>
          <p:cNvPicPr>
            <a:picLocks noChangeAspect="1"/>
          </p:cNvPicPr>
          <p:nvPr/>
        </p:nvPicPr>
        <p:blipFill>
          <a:blip r:embed="rId3"/>
          <a:stretch>
            <a:fillRect/>
          </a:stretch>
        </p:blipFill>
        <p:spPr>
          <a:xfrm>
            <a:off x="7063236" y="581889"/>
            <a:ext cx="1835333" cy="6033655"/>
          </a:xfrm>
          <a:prstGeom prst="rect">
            <a:avLst/>
          </a:prstGeom>
        </p:spPr>
      </p:pic>
      <p:sp>
        <p:nvSpPr>
          <p:cNvPr id="10" name="Rectangle 11">
            <a:extLst>
              <a:ext uri="{FF2B5EF4-FFF2-40B4-BE49-F238E27FC236}">
                <a16:creationId xmlns:a16="http://schemas.microsoft.com/office/drawing/2014/main" id="{BDB35525-6890-E2E9-1EE2-F4FF389DD4A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Multiple phases</a:t>
            </a:r>
            <a:r>
              <a:rPr kumimoji="0" lang="en-US" altLang="en-US" sz="1800" b="0" i="0" u="none" strike="noStrike" cap="none" normalizeH="0" baseline="0" dirty="0">
                <a:ln>
                  <a:noFill/>
                </a:ln>
                <a:solidFill>
                  <a:schemeClr val="tx1"/>
                </a:solidFill>
                <a:effectLst/>
                <a:latin typeface="Arial" panose="020B0604020202020204" pitchFamily="34" charset="0"/>
              </a:rPr>
              <a:t> may be present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Components are </a:t>
            </a:r>
            <a:r>
              <a:rPr kumimoji="0" lang="en-US" altLang="en-US" sz="1800" b="1" i="0" u="none" strike="noStrike" cap="none" normalizeH="0" baseline="0" dirty="0">
                <a:ln>
                  <a:noFill/>
                </a:ln>
                <a:solidFill>
                  <a:schemeClr val="tx1"/>
                </a:solidFill>
                <a:effectLst/>
                <a:latin typeface="Arial" panose="020B0604020202020204" pitchFamily="34" charset="0"/>
              </a:rPr>
              <a:t>not evenly distributed</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Arial" panose="020B0604020202020204" pitchFamily="34" charset="0"/>
              </a:rPr>
              <a:t>You can often </a:t>
            </a:r>
            <a:r>
              <a:rPr kumimoji="0" lang="en-US" altLang="en-US" sz="1800" b="1" i="0" u="none" strike="noStrike" cap="none" normalizeH="0" baseline="0" dirty="0">
                <a:ln>
                  <a:noFill/>
                </a:ln>
                <a:solidFill>
                  <a:schemeClr val="tx1"/>
                </a:solidFill>
                <a:effectLst/>
                <a:latin typeface="Arial" panose="020B0604020202020204" pitchFamily="34" charset="0"/>
              </a:rPr>
              <a:t>see or separate</a:t>
            </a:r>
            <a:r>
              <a:rPr kumimoji="0" lang="en-US" altLang="en-US" sz="1800" b="0" i="0" u="none" strike="noStrike" cap="none" normalizeH="0" baseline="0" dirty="0">
                <a:ln>
                  <a:noFill/>
                </a:ln>
                <a:solidFill>
                  <a:schemeClr val="tx1"/>
                </a:solidFill>
                <a:effectLst/>
                <a:latin typeface="Arial" panose="020B0604020202020204" pitchFamily="34" charset="0"/>
              </a:rPr>
              <a:t> the parts</a:t>
            </a:r>
          </a:p>
        </p:txBody>
      </p:sp>
    </p:spTree>
    <p:extLst>
      <p:ext uri="{BB962C8B-B14F-4D97-AF65-F5344CB8AC3E}">
        <p14:creationId xmlns:p14="http://schemas.microsoft.com/office/powerpoint/2010/main" val="761946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C50A-5F9C-FA27-0F6F-019654425845}"/>
              </a:ext>
            </a:extLst>
          </p:cNvPr>
          <p:cNvSpPr>
            <a:spLocks noGrp="1"/>
          </p:cNvSpPr>
          <p:nvPr>
            <p:ph type="title"/>
          </p:nvPr>
        </p:nvSpPr>
        <p:spPr>
          <a:xfrm>
            <a:off x="349955" y="363788"/>
            <a:ext cx="8421512" cy="830997"/>
          </a:xfrm>
        </p:spPr>
        <p:txBody>
          <a:bodyPr/>
          <a:lstStyle/>
          <a:p>
            <a:r>
              <a:rPr lang="en-US" dirty="0"/>
              <a:t>Compounds</a:t>
            </a:r>
          </a:p>
        </p:txBody>
      </p:sp>
      <p:sp>
        <p:nvSpPr>
          <p:cNvPr id="3" name="Content Placeholder 2">
            <a:extLst>
              <a:ext uri="{FF2B5EF4-FFF2-40B4-BE49-F238E27FC236}">
                <a16:creationId xmlns:a16="http://schemas.microsoft.com/office/drawing/2014/main" id="{8B35CCA7-7F3E-FE4C-73E3-D37C1794893E}"/>
              </a:ext>
            </a:extLst>
          </p:cNvPr>
          <p:cNvSpPr>
            <a:spLocks noGrp="1"/>
          </p:cNvSpPr>
          <p:nvPr>
            <p:ph idx="1"/>
          </p:nvPr>
        </p:nvSpPr>
        <p:spPr/>
        <p:txBody>
          <a:bodyPr/>
          <a:lstStyle/>
          <a:p>
            <a:pPr marL="0" indent="0">
              <a:buNone/>
            </a:pPr>
            <a:r>
              <a:rPr lang="en-US" dirty="0"/>
              <a:t>A </a:t>
            </a:r>
            <a:r>
              <a:rPr lang="en-US" b="1" dirty="0">
                <a:solidFill>
                  <a:srgbClr val="00FF00"/>
                </a:solidFill>
              </a:rPr>
              <a:t>compound</a:t>
            </a:r>
            <a:r>
              <a:rPr lang="en-US" dirty="0"/>
              <a:t> is a </a:t>
            </a:r>
            <a:r>
              <a:rPr lang="en-US" dirty="0">
                <a:solidFill>
                  <a:srgbClr val="FFFFCC"/>
                </a:solidFill>
              </a:rPr>
              <a:t>substance</a:t>
            </a:r>
            <a:r>
              <a:rPr lang="en-US" dirty="0"/>
              <a:t> that contains </a:t>
            </a:r>
            <a:r>
              <a:rPr lang="en-US" dirty="0">
                <a:solidFill>
                  <a:srgbClr val="00FF00"/>
                </a:solidFill>
              </a:rPr>
              <a:t>two</a:t>
            </a:r>
            <a:r>
              <a:rPr lang="en-US" dirty="0"/>
              <a:t> or </a:t>
            </a:r>
            <a:r>
              <a:rPr lang="en-US" dirty="0">
                <a:solidFill>
                  <a:srgbClr val="00FF00"/>
                </a:solidFill>
              </a:rPr>
              <a:t>more</a:t>
            </a:r>
            <a:r>
              <a:rPr lang="en-US" dirty="0"/>
              <a:t> </a:t>
            </a:r>
            <a:r>
              <a:rPr lang="en-US" dirty="0">
                <a:solidFill>
                  <a:schemeClr val="accent1">
                    <a:lumMod val="60000"/>
                    <a:lumOff val="40000"/>
                  </a:schemeClr>
                </a:solidFill>
              </a:rPr>
              <a:t>elements</a:t>
            </a:r>
            <a:r>
              <a:rPr lang="en-US" dirty="0"/>
              <a:t> chemically combined in a </a:t>
            </a:r>
            <a:r>
              <a:rPr lang="en-US" dirty="0">
                <a:solidFill>
                  <a:srgbClr val="FFFF00"/>
                </a:solidFill>
              </a:rPr>
              <a:t>fixed proportion</a:t>
            </a:r>
          </a:p>
          <a:p>
            <a:endParaRPr lang="en-US" dirty="0"/>
          </a:p>
          <a:p>
            <a:r>
              <a:rPr lang="en-US" dirty="0"/>
              <a:t>CH</a:t>
            </a:r>
            <a:r>
              <a:rPr lang="en-US" baseline="-25000" dirty="0"/>
              <a:t>4</a:t>
            </a:r>
            <a:r>
              <a:rPr lang="en-US" dirty="0"/>
              <a:t> (methane)</a:t>
            </a:r>
          </a:p>
          <a:p>
            <a:r>
              <a:rPr lang="en-US" dirty="0">
                <a:solidFill>
                  <a:schemeClr val="accent1">
                    <a:lumMod val="60000"/>
                    <a:lumOff val="40000"/>
                  </a:schemeClr>
                </a:solidFill>
              </a:rPr>
              <a:t>One</a:t>
            </a:r>
            <a:r>
              <a:rPr lang="en-US" dirty="0"/>
              <a:t> </a:t>
            </a:r>
            <a:r>
              <a:rPr lang="en-US" dirty="0">
                <a:solidFill>
                  <a:srgbClr val="FFFF00"/>
                </a:solidFill>
              </a:rPr>
              <a:t>carbon</a:t>
            </a:r>
            <a:r>
              <a:rPr lang="en-US" dirty="0"/>
              <a:t> atom</a:t>
            </a:r>
          </a:p>
          <a:p>
            <a:r>
              <a:rPr lang="en-US" dirty="0">
                <a:solidFill>
                  <a:schemeClr val="accent1">
                    <a:lumMod val="60000"/>
                    <a:lumOff val="40000"/>
                  </a:schemeClr>
                </a:solidFill>
              </a:rPr>
              <a:t>Four</a:t>
            </a:r>
            <a:r>
              <a:rPr lang="en-US" dirty="0"/>
              <a:t> </a:t>
            </a:r>
            <a:r>
              <a:rPr lang="en-US" dirty="0">
                <a:solidFill>
                  <a:srgbClr val="FFFF00"/>
                </a:solidFill>
              </a:rPr>
              <a:t>hydrogen</a:t>
            </a:r>
            <a:r>
              <a:rPr lang="en-US" dirty="0"/>
              <a:t> atoms</a:t>
            </a:r>
          </a:p>
          <a:p>
            <a:endParaRPr lang="en-US" dirty="0"/>
          </a:p>
          <a:p>
            <a:r>
              <a:rPr lang="en-US" dirty="0"/>
              <a:t>Unlike mixtures, cannot be separated by physical means</a:t>
            </a:r>
          </a:p>
          <a:p>
            <a:r>
              <a:rPr lang="en-US" dirty="0"/>
              <a:t>Can be “decomposed” by chemical changes</a:t>
            </a:r>
            <a:br>
              <a:rPr lang="en-US" dirty="0"/>
            </a:br>
            <a:r>
              <a:rPr lang="en-US" dirty="0"/>
              <a:t>CH</a:t>
            </a:r>
            <a:r>
              <a:rPr lang="en-US" baseline="-25000" dirty="0"/>
              <a:t>4</a:t>
            </a:r>
            <a:r>
              <a:rPr lang="en-US" dirty="0"/>
              <a:t> (g) + 2 O</a:t>
            </a:r>
            <a:r>
              <a:rPr lang="en-US" baseline="-25000" dirty="0"/>
              <a:t>2</a:t>
            </a:r>
            <a:r>
              <a:rPr lang="en-US" dirty="0"/>
              <a:t> (g) </a:t>
            </a:r>
            <a:r>
              <a:rPr lang="en-US" dirty="0">
                <a:sym typeface="Wingdings" panose="05000000000000000000" pitchFamily="2" charset="2"/>
              </a:rPr>
              <a:t>  CO</a:t>
            </a:r>
            <a:r>
              <a:rPr lang="en-US" baseline="-25000" dirty="0">
                <a:sym typeface="Wingdings" panose="05000000000000000000" pitchFamily="2" charset="2"/>
              </a:rPr>
              <a:t>2</a:t>
            </a:r>
            <a:r>
              <a:rPr lang="en-US" dirty="0">
                <a:sym typeface="Wingdings" panose="05000000000000000000" pitchFamily="2" charset="2"/>
              </a:rPr>
              <a:t> (g) + 2 H</a:t>
            </a:r>
            <a:r>
              <a:rPr lang="en-US" baseline="-25000" dirty="0">
                <a:sym typeface="Wingdings" panose="05000000000000000000" pitchFamily="2" charset="2"/>
              </a:rPr>
              <a:t>2</a:t>
            </a:r>
            <a:r>
              <a:rPr lang="en-US" dirty="0">
                <a:sym typeface="Wingdings" panose="05000000000000000000" pitchFamily="2" charset="2"/>
              </a:rPr>
              <a:t>O (g)</a:t>
            </a:r>
            <a:endParaRPr lang="en-US" dirty="0"/>
          </a:p>
        </p:txBody>
      </p:sp>
    </p:spTree>
    <p:extLst>
      <p:ext uri="{BB962C8B-B14F-4D97-AF65-F5344CB8AC3E}">
        <p14:creationId xmlns:p14="http://schemas.microsoft.com/office/powerpoint/2010/main" val="3291684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AA4C5-0355-137C-B61F-BA89C8364B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9800B9-E3A3-9766-60E4-ACF4CB0C6A2B}"/>
              </a:ext>
            </a:extLst>
          </p:cNvPr>
          <p:cNvSpPr>
            <a:spLocks noGrp="1"/>
          </p:cNvSpPr>
          <p:nvPr>
            <p:ph type="title"/>
          </p:nvPr>
        </p:nvSpPr>
        <p:spPr>
          <a:xfrm>
            <a:off x="349955" y="394566"/>
            <a:ext cx="8421512" cy="769441"/>
          </a:xfrm>
        </p:spPr>
        <p:txBody>
          <a:bodyPr/>
          <a:lstStyle/>
          <a:p>
            <a:r>
              <a:rPr lang="en-US" sz="4400" dirty="0"/>
              <a:t>Compounds: Chemical Formula</a:t>
            </a:r>
          </a:p>
        </p:txBody>
      </p:sp>
      <p:sp>
        <p:nvSpPr>
          <p:cNvPr id="3" name="Content Placeholder 2">
            <a:extLst>
              <a:ext uri="{FF2B5EF4-FFF2-40B4-BE49-F238E27FC236}">
                <a16:creationId xmlns:a16="http://schemas.microsoft.com/office/drawing/2014/main" id="{6099075A-058C-1EDA-CB29-7097370EF8D2}"/>
              </a:ext>
            </a:extLst>
          </p:cNvPr>
          <p:cNvSpPr>
            <a:spLocks noGrp="1"/>
          </p:cNvSpPr>
          <p:nvPr>
            <p:ph idx="1"/>
          </p:nvPr>
        </p:nvSpPr>
        <p:spPr/>
        <p:txBody>
          <a:bodyPr/>
          <a:lstStyle/>
          <a:p>
            <a:pPr marL="0" indent="0">
              <a:buNone/>
            </a:pPr>
            <a:r>
              <a:rPr lang="en-US" sz="2200" dirty="0"/>
              <a:t>A </a:t>
            </a:r>
            <a:r>
              <a:rPr lang="en-US" sz="2200" b="1" dirty="0">
                <a:solidFill>
                  <a:srgbClr val="00FF00"/>
                </a:solidFill>
              </a:rPr>
              <a:t>chemical formula</a:t>
            </a:r>
            <a:r>
              <a:rPr lang="en-US" sz="2200" dirty="0">
                <a:solidFill>
                  <a:srgbClr val="00FF00"/>
                </a:solidFill>
              </a:rPr>
              <a:t> </a:t>
            </a:r>
            <a:r>
              <a:rPr lang="en-US" sz="2200" dirty="0"/>
              <a:t>is a way of presenting information about the </a:t>
            </a:r>
            <a:r>
              <a:rPr lang="en-US" sz="2200" dirty="0">
                <a:solidFill>
                  <a:schemeClr val="accent1">
                    <a:lumMod val="60000"/>
                    <a:lumOff val="40000"/>
                  </a:schemeClr>
                </a:solidFill>
              </a:rPr>
              <a:t>relative</a:t>
            </a:r>
            <a:r>
              <a:rPr lang="en-US" sz="2200" dirty="0"/>
              <a:t> chemical </a:t>
            </a:r>
            <a:r>
              <a:rPr lang="en-US" sz="2200" dirty="0">
                <a:solidFill>
                  <a:schemeClr val="accent1">
                    <a:lumMod val="60000"/>
                    <a:lumOff val="40000"/>
                  </a:schemeClr>
                </a:solidFill>
              </a:rPr>
              <a:t>proportions</a:t>
            </a:r>
            <a:r>
              <a:rPr lang="en-US" sz="2200" dirty="0"/>
              <a:t> of atoms that constitute a particular </a:t>
            </a:r>
            <a:r>
              <a:rPr lang="en-US" sz="2200" dirty="0">
                <a:solidFill>
                  <a:srgbClr val="FFFF00"/>
                </a:solidFill>
              </a:rPr>
              <a:t>compound</a:t>
            </a:r>
            <a:r>
              <a:rPr lang="en-US" sz="2200" dirty="0"/>
              <a:t> or </a:t>
            </a:r>
            <a:r>
              <a:rPr lang="en-US" sz="2200" dirty="0">
                <a:solidFill>
                  <a:srgbClr val="FFFF00"/>
                </a:solidFill>
              </a:rPr>
              <a:t>molecule</a:t>
            </a:r>
          </a:p>
          <a:p>
            <a:r>
              <a:rPr lang="en-US" dirty="0"/>
              <a:t>H</a:t>
            </a:r>
            <a:r>
              <a:rPr lang="en-US" baseline="-25000" dirty="0"/>
              <a:t>2</a:t>
            </a:r>
            <a:r>
              <a:rPr lang="en-US" dirty="0"/>
              <a:t>O</a:t>
            </a:r>
          </a:p>
          <a:p>
            <a:r>
              <a:rPr lang="en-US" dirty="0"/>
              <a:t>H</a:t>
            </a:r>
            <a:r>
              <a:rPr lang="en-US" baseline="-25000" dirty="0"/>
              <a:t>2</a:t>
            </a:r>
            <a:r>
              <a:rPr lang="en-US" dirty="0"/>
              <a:t>SO</a:t>
            </a:r>
            <a:r>
              <a:rPr lang="en-US" baseline="-25000" dirty="0"/>
              <a:t>4</a:t>
            </a:r>
          </a:p>
          <a:p>
            <a:r>
              <a:rPr lang="en-US" dirty="0"/>
              <a:t>Ca</a:t>
            </a:r>
            <a:r>
              <a:rPr lang="en-US" baseline="-25000" dirty="0"/>
              <a:t>3</a:t>
            </a:r>
            <a:r>
              <a:rPr lang="en-US" dirty="0"/>
              <a:t>(PO</a:t>
            </a:r>
            <a:r>
              <a:rPr lang="en-US" baseline="-25000" dirty="0"/>
              <a:t>4</a:t>
            </a:r>
            <a:r>
              <a:rPr lang="en-US" dirty="0"/>
              <a:t>)</a:t>
            </a:r>
            <a:r>
              <a:rPr lang="en-US" baseline="-25000" dirty="0"/>
              <a:t>2</a:t>
            </a:r>
          </a:p>
        </p:txBody>
      </p:sp>
    </p:spTree>
    <p:extLst>
      <p:ext uri="{BB962C8B-B14F-4D97-AF65-F5344CB8AC3E}">
        <p14:creationId xmlns:p14="http://schemas.microsoft.com/office/powerpoint/2010/main" val="530029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400EB-06A5-D483-8596-0D1A06849B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9A58DE-B72C-6A1B-DC05-85F37EA77068}"/>
              </a:ext>
            </a:extLst>
          </p:cNvPr>
          <p:cNvSpPr>
            <a:spLocks noGrp="1"/>
          </p:cNvSpPr>
          <p:nvPr>
            <p:ph type="title"/>
          </p:nvPr>
        </p:nvSpPr>
        <p:spPr>
          <a:xfrm>
            <a:off x="349955" y="394566"/>
            <a:ext cx="8421512" cy="769441"/>
          </a:xfrm>
        </p:spPr>
        <p:txBody>
          <a:bodyPr/>
          <a:lstStyle/>
          <a:p>
            <a:r>
              <a:rPr lang="en-US" sz="4400" dirty="0"/>
              <a:t>Compounds: Molecular Formula</a:t>
            </a:r>
          </a:p>
        </p:txBody>
      </p:sp>
      <p:sp>
        <p:nvSpPr>
          <p:cNvPr id="3" name="Content Placeholder 2">
            <a:extLst>
              <a:ext uri="{FF2B5EF4-FFF2-40B4-BE49-F238E27FC236}">
                <a16:creationId xmlns:a16="http://schemas.microsoft.com/office/drawing/2014/main" id="{FA6C2C85-55E0-CABD-6C59-781E076D3107}"/>
              </a:ext>
            </a:extLst>
          </p:cNvPr>
          <p:cNvSpPr>
            <a:spLocks noGrp="1"/>
          </p:cNvSpPr>
          <p:nvPr>
            <p:ph idx="1"/>
          </p:nvPr>
        </p:nvSpPr>
        <p:spPr/>
        <p:txBody>
          <a:bodyPr/>
          <a:lstStyle/>
          <a:p>
            <a:pPr marL="0" indent="0">
              <a:buNone/>
            </a:pPr>
            <a:r>
              <a:rPr lang="en-US" dirty="0"/>
              <a:t>A </a:t>
            </a:r>
            <a:r>
              <a:rPr lang="en-US" b="1" dirty="0">
                <a:solidFill>
                  <a:srgbClr val="00FF00"/>
                </a:solidFill>
              </a:rPr>
              <a:t>molecular formula</a:t>
            </a:r>
            <a:r>
              <a:rPr lang="en-US" dirty="0"/>
              <a:t> is a </a:t>
            </a:r>
            <a:r>
              <a:rPr lang="en-US" dirty="0">
                <a:solidFill>
                  <a:srgbClr val="FFFFCC"/>
                </a:solidFill>
              </a:rPr>
              <a:t>chemical formula </a:t>
            </a:r>
            <a:r>
              <a:rPr lang="en-US" dirty="0"/>
              <a:t>gives </a:t>
            </a:r>
            <a:r>
              <a:rPr lang="en-US" dirty="0">
                <a:solidFill>
                  <a:srgbClr val="FFFF00"/>
                </a:solidFill>
              </a:rPr>
              <a:t>number</a:t>
            </a:r>
            <a:r>
              <a:rPr lang="en-US" dirty="0"/>
              <a:t> of </a:t>
            </a:r>
            <a:r>
              <a:rPr lang="en-US" dirty="0">
                <a:solidFill>
                  <a:schemeClr val="accent1">
                    <a:lumMod val="60000"/>
                    <a:lumOff val="40000"/>
                  </a:schemeClr>
                </a:solidFill>
              </a:rPr>
              <a:t>atoms</a:t>
            </a:r>
            <a:r>
              <a:rPr lang="en-US" dirty="0"/>
              <a:t> of each of the </a:t>
            </a:r>
            <a:r>
              <a:rPr lang="en-US" dirty="0">
                <a:solidFill>
                  <a:srgbClr val="FFFF00"/>
                </a:solidFill>
              </a:rPr>
              <a:t>elements</a:t>
            </a:r>
            <a:r>
              <a:rPr lang="en-US" dirty="0"/>
              <a:t> present in one </a:t>
            </a:r>
            <a:r>
              <a:rPr lang="en-US" dirty="0">
                <a:solidFill>
                  <a:schemeClr val="accent1">
                    <a:lumMod val="60000"/>
                    <a:lumOff val="40000"/>
                  </a:schemeClr>
                </a:solidFill>
              </a:rPr>
              <a:t>molecule</a:t>
            </a:r>
            <a:r>
              <a:rPr lang="en-US" dirty="0"/>
              <a:t> of a specific </a:t>
            </a:r>
            <a:r>
              <a:rPr lang="en-US" dirty="0">
                <a:solidFill>
                  <a:srgbClr val="FFFF00"/>
                </a:solidFill>
              </a:rPr>
              <a:t>compound</a:t>
            </a: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endParaRPr lang="en-US" dirty="0">
              <a:solidFill>
                <a:srgbClr val="FFFF00"/>
              </a:solidFill>
            </a:endParaRPr>
          </a:p>
          <a:p>
            <a:r>
              <a:rPr lang="en-US" dirty="0"/>
              <a:t>It is composed of </a:t>
            </a:r>
            <a:r>
              <a:rPr lang="en-US" dirty="0">
                <a:solidFill>
                  <a:srgbClr val="FFFF00"/>
                </a:solidFill>
              </a:rPr>
              <a:t>element symbols </a:t>
            </a:r>
            <a:r>
              <a:rPr lang="en-US" dirty="0"/>
              <a:t>for the atoms and </a:t>
            </a:r>
            <a:r>
              <a:rPr lang="en-US" dirty="0">
                <a:solidFill>
                  <a:srgbClr val="00FF00"/>
                </a:solidFill>
              </a:rPr>
              <a:t>subscripts</a:t>
            </a:r>
            <a:r>
              <a:rPr lang="en-US" dirty="0"/>
              <a:t> to indicate count of the atoms. If there is only one atom in the compound, a subscripted “1” is omitted</a:t>
            </a:r>
          </a:p>
        </p:txBody>
      </p:sp>
      <p:pic>
        <p:nvPicPr>
          <p:cNvPr id="5" name="Picture 4">
            <a:extLst>
              <a:ext uri="{FF2B5EF4-FFF2-40B4-BE49-F238E27FC236}">
                <a16:creationId xmlns:a16="http://schemas.microsoft.com/office/drawing/2014/main" id="{DD5B0253-D51D-B682-7C19-0250E8512B58}"/>
              </a:ext>
            </a:extLst>
          </p:cNvPr>
          <p:cNvPicPr>
            <a:picLocks noChangeAspect="1"/>
          </p:cNvPicPr>
          <p:nvPr/>
        </p:nvPicPr>
        <p:blipFill>
          <a:blip r:embed="rId2"/>
          <a:stretch>
            <a:fillRect/>
          </a:stretch>
        </p:blipFill>
        <p:spPr>
          <a:xfrm>
            <a:off x="2161565" y="2788920"/>
            <a:ext cx="5020376" cy="1771897"/>
          </a:xfrm>
          <a:prstGeom prst="rect">
            <a:avLst/>
          </a:prstGeom>
        </p:spPr>
      </p:pic>
    </p:spTree>
    <p:extLst>
      <p:ext uri="{BB962C8B-B14F-4D97-AF65-F5344CB8AC3E}">
        <p14:creationId xmlns:p14="http://schemas.microsoft.com/office/powerpoint/2010/main" val="1299041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ED61BB-6A7E-38EA-36D2-1F33456B38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750FA-4C00-0E16-5F5A-CFA15DF70037}"/>
              </a:ext>
            </a:extLst>
          </p:cNvPr>
          <p:cNvSpPr>
            <a:spLocks noGrp="1"/>
          </p:cNvSpPr>
          <p:nvPr>
            <p:ph type="title"/>
          </p:nvPr>
        </p:nvSpPr>
        <p:spPr>
          <a:xfrm>
            <a:off x="355598" y="142114"/>
            <a:ext cx="8421512" cy="769441"/>
          </a:xfrm>
        </p:spPr>
        <p:txBody>
          <a:bodyPr/>
          <a:lstStyle/>
          <a:p>
            <a:r>
              <a:rPr lang="en-US" sz="4400" dirty="0"/>
              <a:t>Compounds: Empirical Formula</a:t>
            </a:r>
          </a:p>
        </p:txBody>
      </p:sp>
      <p:sp>
        <p:nvSpPr>
          <p:cNvPr id="3" name="Content Placeholder 2">
            <a:extLst>
              <a:ext uri="{FF2B5EF4-FFF2-40B4-BE49-F238E27FC236}">
                <a16:creationId xmlns:a16="http://schemas.microsoft.com/office/drawing/2014/main" id="{FB9027BA-21D4-E19C-890D-08EFB5661912}"/>
              </a:ext>
            </a:extLst>
          </p:cNvPr>
          <p:cNvSpPr>
            <a:spLocks noGrp="1"/>
          </p:cNvSpPr>
          <p:nvPr>
            <p:ph idx="1"/>
          </p:nvPr>
        </p:nvSpPr>
        <p:spPr>
          <a:xfrm>
            <a:off x="372531" y="911555"/>
            <a:ext cx="8387645" cy="5530527"/>
          </a:xfrm>
        </p:spPr>
        <p:txBody>
          <a:bodyPr/>
          <a:lstStyle/>
          <a:p>
            <a:pPr marL="0" indent="0">
              <a:buNone/>
            </a:pPr>
            <a:r>
              <a:rPr lang="en-US" dirty="0"/>
              <a:t>An </a:t>
            </a:r>
            <a:r>
              <a:rPr lang="en-US" b="1" dirty="0">
                <a:solidFill>
                  <a:srgbClr val="00FF00"/>
                </a:solidFill>
              </a:rPr>
              <a:t>empirical formula</a:t>
            </a:r>
            <a:r>
              <a:rPr lang="en-US" dirty="0"/>
              <a:t> is a chemical formula that shows the elements in a compound in their </a:t>
            </a:r>
            <a:r>
              <a:rPr lang="en-US" dirty="0">
                <a:solidFill>
                  <a:srgbClr val="FFFF00"/>
                </a:solidFill>
              </a:rPr>
              <a:t>lowest whole-number ratio</a:t>
            </a:r>
          </a:p>
          <a:p>
            <a:pPr marL="0" indent="0">
              <a:spcBef>
                <a:spcPts val="1200"/>
              </a:spcBef>
              <a:buNone/>
            </a:pPr>
            <a:r>
              <a:rPr lang="en-US" dirty="0">
                <a:solidFill>
                  <a:srgbClr val="92D050"/>
                </a:solidFill>
              </a:rPr>
              <a:t>Glucose</a:t>
            </a:r>
            <a:r>
              <a:rPr lang="en-US" dirty="0"/>
              <a:t> has a</a:t>
            </a:r>
            <a:br>
              <a:rPr lang="en-US" dirty="0"/>
            </a:br>
            <a:r>
              <a:rPr lang="en-US" dirty="0">
                <a:solidFill>
                  <a:schemeClr val="accent1">
                    <a:lumMod val="60000"/>
                    <a:lumOff val="40000"/>
                  </a:schemeClr>
                </a:solidFill>
              </a:rPr>
              <a:t>molecular formula</a:t>
            </a:r>
            <a:br>
              <a:rPr lang="en-US" dirty="0">
                <a:solidFill>
                  <a:schemeClr val="accent1">
                    <a:lumMod val="60000"/>
                    <a:lumOff val="40000"/>
                  </a:schemeClr>
                </a:solidFill>
              </a:rPr>
            </a:br>
            <a:r>
              <a:rPr lang="en-US" dirty="0"/>
              <a:t>of </a:t>
            </a:r>
            <a:r>
              <a:rPr lang="en-US" sz="2800" b="1" dirty="0">
                <a:solidFill>
                  <a:srgbClr val="FFFF00"/>
                </a:solidFill>
              </a:rPr>
              <a:t>C</a:t>
            </a:r>
            <a:r>
              <a:rPr lang="en-US" sz="2800" b="1" baseline="-25000" dirty="0">
                <a:solidFill>
                  <a:srgbClr val="FFFF00"/>
                </a:solidFill>
              </a:rPr>
              <a:t>6</a:t>
            </a:r>
            <a:r>
              <a:rPr lang="en-US" sz="2800" b="1" dirty="0">
                <a:solidFill>
                  <a:srgbClr val="FFFF00"/>
                </a:solidFill>
              </a:rPr>
              <a:t>H</a:t>
            </a:r>
            <a:r>
              <a:rPr lang="en-US" sz="2800" b="1" baseline="-25000" dirty="0">
                <a:solidFill>
                  <a:srgbClr val="FFFF00"/>
                </a:solidFill>
              </a:rPr>
              <a:t>12</a:t>
            </a:r>
            <a:r>
              <a:rPr lang="en-US" sz="2800" b="1" dirty="0">
                <a:solidFill>
                  <a:srgbClr val="FFFF00"/>
                </a:solidFill>
              </a:rPr>
              <a:t>O</a:t>
            </a:r>
            <a:r>
              <a:rPr lang="en-US" sz="2800" b="1" baseline="-25000" dirty="0">
                <a:solidFill>
                  <a:srgbClr val="FFFF00"/>
                </a:solidFill>
              </a:rPr>
              <a:t>6</a:t>
            </a:r>
          </a:p>
          <a:p>
            <a:pPr marL="0" indent="0">
              <a:spcBef>
                <a:spcPts val="1200"/>
              </a:spcBef>
              <a:buNone/>
            </a:pPr>
            <a:r>
              <a:rPr lang="en-US" dirty="0"/>
              <a:t>But </a:t>
            </a:r>
            <a:r>
              <a:rPr lang="en-US" dirty="0">
                <a:solidFill>
                  <a:srgbClr val="92D050"/>
                </a:solidFill>
              </a:rPr>
              <a:t>glucose</a:t>
            </a:r>
            <a:r>
              <a:rPr lang="en-US" dirty="0"/>
              <a:t> has an</a:t>
            </a:r>
            <a:br>
              <a:rPr lang="en-US" dirty="0"/>
            </a:br>
            <a:r>
              <a:rPr lang="en-US" b="1" dirty="0">
                <a:solidFill>
                  <a:schemeClr val="accent1">
                    <a:lumMod val="60000"/>
                    <a:lumOff val="40000"/>
                  </a:schemeClr>
                </a:solidFill>
              </a:rPr>
              <a:t>empirical formula</a:t>
            </a:r>
            <a:br>
              <a:rPr lang="en-US" dirty="0">
                <a:solidFill>
                  <a:schemeClr val="accent1">
                    <a:lumMod val="60000"/>
                    <a:lumOff val="40000"/>
                  </a:schemeClr>
                </a:solidFill>
              </a:rPr>
            </a:br>
            <a:r>
              <a:rPr lang="en-US" dirty="0"/>
              <a:t>of </a:t>
            </a:r>
            <a:r>
              <a:rPr lang="en-US" sz="2800" b="1" dirty="0">
                <a:solidFill>
                  <a:srgbClr val="FFFF00"/>
                </a:solidFill>
              </a:rPr>
              <a:t>CH</a:t>
            </a:r>
            <a:r>
              <a:rPr lang="en-US" sz="2800" b="1" baseline="-25000" dirty="0">
                <a:solidFill>
                  <a:srgbClr val="FFFF00"/>
                </a:solidFill>
              </a:rPr>
              <a:t>2</a:t>
            </a:r>
            <a:r>
              <a:rPr lang="en-US" sz="2800" b="1" dirty="0">
                <a:solidFill>
                  <a:srgbClr val="FFFF00"/>
                </a:solidFill>
              </a:rPr>
              <a:t>O</a:t>
            </a:r>
            <a:endParaRPr lang="en-US" b="1" dirty="0">
              <a:solidFill>
                <a:srgbClr val="FFFF00"/>
              </a:solidFill>
            </a:endParaRPr>
          </a:p>
          <a:p>
            <a:pPr marL="0" indent="0">
              <a:spcBef>
                <a:spcPts val="1200"/>
              </a:spcBef>
              <a:buNone/>
            </a:pPr>
            <a:r>
              <a:rPr lang="en-US" sz="2200" dirty="0"/>
              <a:t>Why? Because when chemists first start to </a:t>
            </a:r>
            <a:r>
              <a:rPr lang="en-US" sz="2200" dirty="0">
                <a:solidFill>
                  <a:srgbClr val="FFFF00"/>
                </a:solidFill>
              </a:rPr>
              <a:t>analyze</a:t>
            </a:r>
            <a:r>
              <a:rPr lang="en-US" sz="2200" dirty="0"/>
              <a:t> &amp; </a:t>
            </a:r>
            <a:r>
              <a:rPr lang="en-US" sz="2200" dirty="0">
                <a:solidFill>
                  <a:srgbClr val="FFFF00"/>
                </a:solidFill>
              </a:rPr>
              <a:t>characterize</a:t>
            </a:r>
            <a:r>
              <a:rPr lang="en-US" sz="2200" dirty="0"/>
              <a:t> an </a:t>
            </a:r>
            <a:r>
              <a:rPr lang="en-US" sz="2200" dirty="0">
                <a:solidFill>
                  <a:srgbClr val="FF99FF"/>
                </a:solidFill>
              </a:rPr>
              <a:t>unknown</a:t>
            </a:r>
            <a:r>
              <a:rPr lang="en-US" sz="2200" dirty="0"/>
              <a:t> </a:t>
            </a:r>
            <a:r>
              <a:rPr lang="en-US" sz="2200" dirty="0">
                <a:solidFill>
                  <a:srgbClr val="FFFF00"/>
                </a:solidFill>
              </a:rPr>
              <a:t>compound</a:t>
            </a:r>
            <a:r>
              <a:rPr lang="en-US" sz="2200" dirty="0"/>
              <a:t>, they find </a:t>
            </a:r>
            <a:r>
              <a:rPr lang="en-US" sz="2200" dirty="0">
                <a:solidFill>
                  <a:srgbClr val="92D050"/>
                </a:solidFill>
              </a:rPr>
              <a:t>glucose</a:t>
            </a:r>
            <a:r>
              <a:rPr lang="en-US" sz="2200" dirty="0"/>
              <a:t> has </a:t>
            </a:r>
            <a:r>
              <a:rPr lang="en-US" sz="2200" b="1" dirty="0">
                <a:solidFill>
                  <a:schemeClr val="accent1">
                    <a:lumMod val="60000"/>
                    <a:lumOff val="40000"/>
                  </a:schemeClr>
                </a:solidFill>
              </a:rPr>
              <a:t>1 part </a:t>
            </a:r>
            <a:r>
              <a:rPr lang="en-US" sz="2200" b="1" dirty="0">
                <a:solidFill>
                  <a:srgbClr val="FFC000"/>
                </a:solidFill>
              </a:rPr>
              <a:t>carbon</a:t>
            </a:r>
            <a:r>
              <a:rPr lang="en-US" sz="2200" dirty="0"/>
              <a:t>, </a:t>
            </a:r>
            <a:r>
              <a:rPr lang="en-US" sz="2200" b="1" dirty="0">
                <a:solidFill>
                  <a:schemeClr val="accent1">
                    <a:lumMod val="60000"/>
                    <a:lumOff val="40000"/>
                  </a:schemeClr>
                </a:solidFill>
              </a:rPr>
              <a:t>1 part </a:t>
            </a:r>
            <a:r>
              <a:rPr lang="en-US" sz="2200" b="1" dirty="0">
                <a:solidFill>
                  <a:srgbClr val="FFC000"/>
                </a:solidFill>
              </a:rPr>
              <a:t>oxygen</a:t>
            </a:r>
            <a:r>
              <a:rPr lang="en-US" sz="2200" dirty="0"/>
              <a:t>, </a:t>
            </a:r>
            <a:r>
              <a:rPr lang="en-US" sz="2200" b="1" dirty="0">
                <a:solidFill>
                  <a:schemeClr val="accent1">
                    <a:lumMod val="60000"/>
                    <a:lumOff val="40000"/>
                  </a:schemeClr>
                </a:solidFill>
              </a:rPr>
              <a:t>2 parts </a:t>
            </a:r>
            <a:r>
              <a:rPr lang="en-US" sz="2200" b="1" dirty="0">
                <a:solidFill>
                  <a:srgbClr val="FFC000"/>
                </a:solidFill>
              </a:rPr>
              <a:t>hydrogen</a:t>
            </a:r>
          </a:p>
          <a:p>
            <a:pPr marL="0" indent="0">
              <a:spcBef>
                <a:spcPts val="1200"/>
              </a:spcBef>
              <a:buNone/>
            </a:pPr>
            <a:r>
              <a:rPr lang="en-US" sz="2200" b="1" dirty="0">
                <a:solidFill>
                  <a:srgbClr val="FFFF00"/>
                </a:solidFill>
              </a:rPr>
              <a:t>NOTE THIS</a:t>
            </a:r>
            <a:r>
              <a:rPr lang="en-US" sz="2200" dirty="0">
                <a:solidFill>
                  <a:srgbClr val="FFFF00"/>
                </a:solidFill>
              </a:rPr>
              <a:t>: in some cases the empirical formula and molecular formula are the same!!</a:t>
            </a:r>
          </a:p>
        </p:txBody>
      </p:sp>
      <p:pic>
        <p:nvPicPr>
          <p:cNvPr id="5" name="Picture 4">
            <a:extLst>
              <a:ext uri="{FF2B5EF4-FFF2-40B4-BE49-F238E27FC236}">
                <a16:creationId xmlns:a16="http://schemas.microsoft.com/office/drawing/2014/main" id="{4E7A9BFE-ED06-AFB7-30EC-6F00882E177C}"/>
              </a:ext>
            </a:extLst>
          </p:cNvPr>
          <p:cNvPicPr>
            <a:picLocks noChangeAspect="1"/>
          </p:cNvPicPr>
          <p:nvPr/>
        </p:nvPicPr>
        <p:blipFill>
          <a:blip r:embed="rId2"/>
          <a:stretch>
            <a:fillRect/>
          </a:stretch>
        </p:blipFill>
        <p:spPr>
          <a:xfrm>
            <a:off x="4707448" y="2006267"/>
            <a:ext cx="1577039" cy="2708564"/>
          </a:xfrm>
          <a:prstGeom prst="rect">
            <a:avLst/>
          </a:prstGeom>
        </p:spPr>
      </p:pic>
      <p:pic>
        <p:nvPicPr>
          <p:cNvPr id="9" name="Picture 8">
            <a:extLst>
              <a:ext uri="{FF2B5EF4-FFF2-40B4-BE49-F238E27FC236}">
                <a16:creationId xmlns:a16="http://schemas.microsoft.com/office/drawing/2014/main" id="{7067A539-AC9A-56DB-8F0B-86BE96A02761}"/>
              </a:ext>
            </a:extLst>
          </p:cNvPr>
          <p:cNvPicPr>
            <a:picLocks noChangeAspect="1"/>
          </p:cNvPicPr>
          <p:nvPr/>
        </p:nvPicPr>
        <p:blipFill>
          <a:blip r:embed="rId3"/>
          <a:stretch>
            <a:fillRect/>
          </a:stretch>
        </p:blipFill>
        <p:spPr>
          <a:xfrm>
            <a:off x="6517828" y="2006267"/>
            <a:ext cx="2320129" cy="2507673"/>
          </a:xfrm>
          <a:prstGeom prst="rect">
            <a:avLst/>
          </a:prstGeom>
        </p:spPr>
      </p:pic>
    </p:spTree>
    <p:extLst>
      <p:ext uri="{BB962C8B-B14F-4D97-AF65-F5344CB8AC3E}">
        <p14:creationId xmlns:p14="http://schemas.microsoft.com/office/powerpoint/2010/main" val="3321282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73AB1-7C22-550E-60E1-022529E389EA}"/>
              </a:ext>
            </a:extLst>
          </p:cNvPr>
          <p:cNvSpPr>
            <a:spLocks noGrp="1"/>
          </p:cNvSpPr>
          <p:nvPr>
            <p:ph type="title"/>
          </p:nvPr>
        </p:nvSpPr>
        <p:spPr>
          <a:xfrm>
            <a:off x="344310" y="254746"/>
            <a:ext cx="8421512" cy="646331"/>
          </a:xfrm>
        </p:spPr>
        <p:txBody>
          <a:bodyPr/>
          <a:lstStyle/>
          <a:p>
            <a:r>
              <a:rPr lang="en-US" sz="3600" dirty="0"/>
              <a:t>Atomic Elements, Molecular Elements</a:t>
            </a:r>
          </a:p>
        </p:txBody>
      </p:sp>
      <p:sp>
        <p:nvSpPr>
          <p:cNvPr id="3" name="Content Placeholder 2">
            <a:extLst>
              <a:ext uri="{FF2B5EF4-FFF2-40B4-BE49-F238E27FC236}">
                <a16:creationId xmlns:a16="http://schemas.microsoft.com/office/drawing/2014/main" id="{5B86DF80-1577-11B2-1E73-B73C20FD0530}"/>
              </a:ext>
            </a:extLst>
          </p:cNvPr>
          <p:cNvSpPr>
            <a:spLocks noGrp="1"/>
          </p:cNvSpPr>
          <p:nvPr>
            <p:ph idx="1"/>
          </p:nvPr>
        </p:nvSpPr>
        <p:spPr>
          <a:xfrm>
            <a:off x="344310" y="1007305"/>
            <a:ext cx="8387645" cy="5215465"/>
          </a:xfrm>
        </p:spPr>
        <p:txBody>
          <a:bodyPr/>
          <a:lstStyle/>
          <a:p>
            <a:r>
              <a:rPr lang="en-US" sz="2200" dirty="0"/>
              <a:t>Elements that exist as their individual atoms in nature are called </a:t>
            </a:r>
            <a:r>
              <a:rPr lang="en-US" sz="2200" b="1" dirty="0">
                <a:solidFill>
                  <a:srgbClr val="00FF00"/>
                </a:solidFill>
              </a:rPr>
              <a:t>atomic elements</a:t>
            </a:r>
          </a:p>
          <a:p>
            <a:r>
              <a:rPr lang="en-US" sz="2200" dirty="0"/>
              <a:t>Some elements do not exist in nature as individual atoms, but bonded with each other. These are </a:t>
            </a:r>
            <a:r>
              <a:rPr lang="en-US" sz="2200" b="1" dirty="0">
                <a:solidFill>
                  <a:srgbClr val="00FF00"/>
                </a:solidFill>
              </a:rPr>
              <a:t>molecular elements</a:t>
            </a:r>
          </a:p>
          <a:p>
            <a:pPr marL="0" lvl="1" indent="0">
              <a:buNone/>
            </a:pPr>
            <a:r>
              <a:rPr lang="en-US" dirty="0">
                <a:solidFill>
                  <a:srgbClr val="FFFF00"/>
                </a:solidFill>
              </a:rPr>
              <a:t>Molecular elements </a:t>
            </a:r>
            <a:r>
              <a:rPr lang="en-US" dirty="0"/>
              <a:t>can form often </a:t>
            </a:r>
            <a:r>
              <a:rPr lang="en-US" b="1" dirty="0">
                <a:solidFill>
                  <a:schemeClr val="accent1">
                    <a:lumMod val="60000"/>
                    <a:lumOff val="40000"/>
                  </a:schemeClr>
                </a:solidFill>
              </a:rPr>
              <a:t>diatomic molecules </a:t>
            </a:r>
            <a:r>
              <a:rPr lang="en-US" dirty="0"/>
              <a:t>or </a:t>
            </a:r>
            <a:r>
              <a:rPr lang="en-US" b="1" dirty="0">
                <a:solidFill>
                  <a:schemeClr val="accent1">
                    <a:lumMod val="60000"/>
                    <a:lumOff val="40000"/>
                  </a:schemeClr>
                </a:solidFill>
              </a:rPr>
              <a:t>polyatomic molecules</a:t>
            </a:r>
          </a:p>
        </p:txBody>
      </p:sp>
      <p:pic>
        <p:nvPicPr>
          <p:cNvPr id="5122" name="Picture 2">
            <a:extLst>
              <a:ext uri="{FF2B5EF4-FFF2-40B4-BE49-F238E27FC236}">
                <a16:creationId xmlns:a16="http://schemas.microsoft.com/office/drawing/2014/main" id="{C8250E3B-D842-BE09-2919-5A4A3B8DDE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2901" y="5330068"/>
            <a:ext cx="2040671" cy="13990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BED7B4E-6D11-9C26-96A2-2D0AF98C0C7F}"/>
              </a:ext>
            </a:extLst>
          </p:cNvPr>
          <p:cNvPicPr>
            <a:picLocks noChangeAspect="1"/>
          </p:cNvPicPr>
          <p:nvPr/>
        </p:nvPicPr>
        <p:blipFill>
          <a:blip r:embed="rId3"/>
          <a:stretch>
            <a:fillRect/>
          </a:stretch>
        </p:blipFill>
        <p:spPr>
          <a:xfrm>
            <a:off x="4427863" y="3237965"/>
            <a:ext cx="4545709" cy="1972178"/>
          </a:xfrm>
          <a:prstGeom prst="rect">
            <a:avLst/>
          </a:prstGeom>
        </p:spPr>
      </p:pic>
      <p:pic>
        <p:nvPicPr>
          <p:cNvPr id="7" name="Picture 6">
            <a:extLst>
              <a:ext uri="{FF2B5EF4-FFF2-40B4-BE49-F238E27FC236}">
                <a16:creationId xmlns:a16="http://schemas.microsoft.com/office/drawing/2014/main" id="{C097F5C6-746A-349D-D86E-CFC013EF5A0F}"/>
              </a:ext>
            </a:extLst>
          </p:cNvPr>
          <p:cNvPicPr>
            <a:picLocks noChangeAspect="1"/>
          </p:cNvPicPr>
          <p:nvPr/>
        </p:nvPicPr>
        <p:blipFill>
          <a:blip r:embed="rId4"/>
          <a:stretch>
            <a:fillRect/>
          </a:stretch>
        </p:blipFill>
        <p:spPr>
          <a:xfrm>
            <a:off x="4653173" y="5330068"/>
            <a:ext cx="2047544" cy="1156562"/>
          </a:xfrm>
          <a:prstGeom prst="rect">
            <a:avLst/>
          </a:prstGeom>
        </p:spPr>
      </p:pic>
      <p:pic>
        <p:nvPicPr>
          <p:cNvPr id="11" name="Picture 10">
            <a:extLst>
              <a:ext uri="{FF2B5EF4-FFF2-40B4-BE49-F238E27FC236}">
                <a16:creationId xmlns:a16="http://schemas.microsoft.com/office/drawing/2014/main" id="{EF88EA09-3A0F-3079-54CE-D8E58575D933}"/>
              </a:ext>
            </a:extLst>
          </p:cNvPr>
          <p:cNvPicPr>
            <a:picLocks noChangeAspect="1"/>
          </p:cNvPicPr>
          <p:nvPr/>
        </p:nvPicPr>
        <p:blipFill>
          <a:blip r:embed="rId5"/>
          <a:stretch>
            <a:fillRect/>
          </a:stretch>
        </p:blipFill>
        <p:spPr>
          <a:xfrm>
            <a:off x="170428" y="3780070"/>
            <a:ext cx="4225657" cy="2367240"/>
          </a:xfrm>
          <a:prstGeom prst="rect">
            <a:avLst/>
          </a:prstGeom>
        </p:spPr>
      </p:pic>
    </p:spTree>
    <p:extLst>
      <p:ext uri="{BB962C8B-B14F-4D97-AF65-F5344CB8AC3E}">
        <p14:creationId xmlns:p14="http://schemas.microsoft.com/office/powerpoint/2010/main" val="18582353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1E8A8D-74EE-D264-AF97-27559A9EE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4B453A-0D69-F65A-CC68-34FFF7E2580A}"/>
              </a:ext>
            </a:extLst>
          </p:cNvPr>
          <p:cNvSpPr>
            <a:spLocks noGrp="1"/>
          </p:cNvSpPr>
          <p:nvPr>
            <p:ph type="title"/>
          </p:nvPr>
        </p:nvSpPr>
        <p:spPr>
          <a:xfrm>
            <a:off x="349955" y="363788"/>
            <a:ext cx="8421512" cy="830997"/>
          </a:xfrm>
        </p:spPr>
        <p:txBody>
          <a:bodyPr/>
          <a:lstStyle/>
          <a:p>
            <a:r>
              <a:rPr lang="en-US" dirty="0"/>
              <a:t>Formula Unit</a:t>
            </a:r>
          </a:p>
        </p:txBody>
      </p:sp>
      <p:sp>
        <p:nvSpPr>
          <p:cNvPr id="6" name="Content Placeholder 5">
            <a:extLst>
              <a:ext uri="{FF2B5EF4-FFF2-40B4-BE49-F238E27FC236}">
                <a16:creationId xmlns:a16="http://schemas.microsoft.com/office/drawing/2014/main" id="{AFC2521E-C187-3FE9-DF27-3DCD23A8AFC4}"/>
              </a:ext>
            </a:extLst>
          </p:cNvPr>
          <p:cNvSpPr>
            <a:spLocks noGrp="1"/>
          </p:cNvSpPr>
          <p:nvPr>
            <p:ph idx="1"/>
          </p:nvPr>
        </p:nvSpPr>
        <p:spPr/>
        <p:txBody>
          <a:bodyPr/>
          <a:lstStyle/>
          <a:p>
            <a:r>
              <a:rPr lang="en-US" dirty="0"/>
              <a:t>“The </a:t>
            </a:r>
            <a:r>
              <a:rPr lang="en-US" dirty="0">
                <a:solidFill>
                  <a:srgbClr val="00FF00"/>
                </a:solidFill>
              </a:rPr>
              <a:t>formula unit</a:t>
            </a:r>
            <a:r>
              <a:rPr lang="en-US" dirty="0"/>
              <a:t> is the basic unit of </a:t>
            </a:r>
            <a:r>
              <a:rPr lang="en-US" dirty="0">
                <a:solidFill>
                  <a:schemeClr val="accent1">
                    <a:lumMod val="60000"/>
                    <a:lumOff val="40000"/>
                  </a:schemeClr>
                </a:solidFill>
              </a:rPr>
              <a:t>ionic</a:t>
            </a:r>
            <a:r>
              <a:rPr lang="en-US" dirty="0"/>
              <a:t> </a:t>
            </a:r>
            <a:r>
              <a:rPr lang="en-US" dirty="0">
                <a:solidFill>
                  <a:schemeClr val="accent1">
                    <a:lumMod val="60000"/>
                    <a:lumOff val="40000"/>
                  </a:schemeClr>
                </a:solidFill>
              </a:rPr>
              <a:t>compounds</a:t>
            </a:r>
            <a:r>
              <a:rPr lang="en-US" dirty="0"/>
              <a:t>”</a:t>
            </a:r>
          </a:p>
          <a:p>
            <a:endParaRPr lang="en-US" dirty="0"/>
          </a:p>
          <a:p>
            <a:r>
              <a:rPr lang="en-US" dirty="0"/>
              <a:t>Also: “in chemistry, a </a:t>
            </a:r>
            <a:r>
              <a:rPr lang="en-US" b="1" dirty="0">
                <a:solidFill>
                  <a:srgbClr val="00FF00"/>
                </a:solidFill>
              </a:rPr>
              <a:t>formula unit</a:t>
            </a:r>
            <a:r>
              <a:rPr lang="en-US" dirty="0">
                <a:solidFill>
                  <a:srgbClr val="00FF00"/>
                </a:solidFill>
              </a:rPr>
              <a:t> </a:t>
            </a:r>
            <a:r>
              <a:rPr lang="en-US" dirty="0"/>
              <a:t>is the smallest unit of a non-molecular substance, such as an </a:t>
            </a:r>
            <a:r>
              <a:rPr lang="en-US" dirty="0">
                <a:solidFill>
                  <a:srgbClr val="00FF00"/>
                </a:solidFill>
              </a:rPr>
              <a:t>ionic compound</a:t>
            </a:r>
            <a:r>
              <a:rPr lang="en-US" dirty="0"/>
              <a:t>, </a:t>
            </a:r>
            <a:r>
              <a:rPr lang="en-US" dirty="0">
                <a:solidFill>
                  <a:schemeClr val="accent1">
                    <a:lumMod val="60000"/>
                    <a:lumOff val="40000"/>
                  </a:schemeClr>
                </a:solidFill>
              </a:rPr>
              <a:t>covalent network solid</a:t>
            </a:r>
            <a:r>
              <a:rPr lang="en-US" dirty="0"/>
              <a:t>, or </a:t>
            </a:r>
            <a:r>
              <a:rPr lang="en-US" dirty="0">
                <a:solidFill>
                  <a:schemeClr val="accent1">
                    <a:lumMod val="60000"/>
                    <a:lumOff val="40000"/>
                  </a:schemeClr>
                </a:solidFill>
              </a:rPr>
              <a:t>metal</a:t>
            </a:r>
          </a:p>
          <a:p>
            <a:endParaRPr lang="en-US" dirty="0"/>
          </a:p>
          <a:p>
            <a:r>
              <a:rPr lang="en-US" dirty="0"/>
              <a:t>Something that does form a discrete molecule, something not forming a molecular compound</a:t>
            </a:r>
          </a:p>
          <a:p>
            <a:endParaRPr lang="en-US" dirty="0"/>
          </a:p>
          <a:p>
            <a:r>
              <a:rPr lang="en-US" dirty="0"/>
              <a:t>NaCl, CaF</a:t>
            </a:r>
            <a:r>
              <a:rPr lang="en-US" baseline="-25000" dirty="0"/>
              <a:t>2</a:t>
            </a:r>
            <a:r>
              <a:rPr lang="en-US" dirty="0"/>
              <a:t>, ZnBr</a:t>
            </a:r>
            <a:r>
              <a:rPr lang="en-US" baseline="-25000" dirty="0"/>
              <a:t>2 </a:t>
            </a:r>
            <a:r>
              <a:rPr lang="en-US" dirty="0"/>
              <a:t>are the three formula units of these ionic compounds</a:t>
            </a:r>
            <a:endParaRPr lang="en-US" baseline="-25000" dirty="0"/>
          </a:p>
        </p:txBody>
      </p:sp>
    </p:spTree>
    <p:extLst>
      <p:ext uri="{BB962C8B-B14F-4D97-AF65-F5344CB8AC3E}">
        <p14:creationId xmlns:p14="http://schemas.microsoft.com/office/powerpoint/2010/main" val="333899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EDFE7-242B-346D-9074-9FE4B6DCD5F4}"/>
              </a:ext>
            </a:extLst>
          </p:cNvPr>
          <p:cNvSpPr>
            <a:spLocks noGrp="1"/>
          </p:cNvSpPr>
          <p:nvPr>
            <p:ph type="title"/>
          </p:nvPr>
        </p:nvSpPr>
        <p:spPr>
          <a:xfrm>
            <a:off x="349955" y="363788"/>
            <a:ext cx="8421512" cy="830997"/>
          </a:xfrm>
        </p:spPr>
        <p:txBody>
          <a:bodyPr/>
          <a:lstStyle/>
          <a:p>
            <a:r>
              <a:rPr lang="en-US" dirty="0"/>
              <a:t>Ionic Compounds</a:t>
            </a:r>
          </a:p>
        </p:txBody>
      </p:sp>
      <p:sp>
        <p:nvSpPr>
          <p:cNvPr id="3" name="Content Placeholder 2">
            <a:extLst>
              <a:ext uri="{FF2B5EF4-FFF2-40B4-BE49-F238E27FC236}">
                <a16:creationId xmlns:a16="http://schemas.microsoft.com/office/drawing/2014/main" id="{3BB88A15-E799-C3B2-123C-EDDCF4BD4005}"/>
              </a:ext>
            </a:extLst>
          </p:cNvPr>
          <p:cNvSpPr>
            <a:spLocks noGrp="1"/>
          </p:cNvSpPr>
          <p:nvPr>
            <p:ph idx="1"/>
          </p:nvPr>
        </p:nvSpPr>
        <p:spPr/>
        <p:txBody>
          <a:bodyPr/>
          <a:lstStyle/>
          <a:p>
            <a:pPr marL="0" indent="0">
              <a:buNone/>
            </a:pPr>
            <a:r>
              <a:rPr lang="en-US" dirty="0">
                <a:solidFill>
                  <a:srgbClr val="00FF00"/>
                </a:solidFill>
              </a:rPr>
              <a:t>Ionic compounds </a:t>
            </a:r>
            <a:r>
              <a:rPr lang="en-US" dirty="0"/>
              <a:t>form when</a:t>
            </a:r>
            <a:br>
              <a:rPr lang="en-US" dirty="0"/>
            </a:br>
            <a:r>
              <a:rPr lang="en-US" dirty="0"/>
              <a:t>atoms </a:t>
            </a:r>
            <a:r>
              <a:rPr lang="en-US" dirty="0">
                <a:solidFill>
                  <a:schemeClr val="accent1">
                    <a:lumMod val="60000"/>
                    <a:lumOff val="40000"/>
                  </a:schemeClr>
                </a:solidFill>
              </a:rPr>
              <a:t>BOND</a:t>
            </a:r>
            <a:r>
              <a:rPr lang="en-US" dirty="0"/>
              <a:t> with each other</a:t>
            </a:r>
            <a:br>
              <a:rPr lang="en-US" dirty="0"/>
            </a:br>
            <a:r>
              <a:rPr lang="en-US" dirty="0"/>
              <a:t>based on </a:t>
            </a:r>
            <a:r>
              <a:rPr lang="en-US" dirty="0">
                <a:solidFill>
                  <a:srgbClr val="FFFF00"/>
                </a:solidFill>
              </a:rPr>
              <a:t>one atom </a:t>
            </a:r>
            <a:r>
              <a:rPr lang="en-US" dirty="0"/>
              <a:t>have</a:t>
            </a:r>
            <a:br>
              <a:rPr lang="en-US" dirty="0"/>
            </a:br>
            <a:r>
              <a:rPr lang="en-US" dirty="0"/>
              <a:t>a </a:t>
            </a:r>
            <a:r>
              <a:rPr lang="en-US" dirty="0">
                <a:solidFill>
                  <a:srgbClr val="FFC000"/>
                </a:solidFill>
              </a:rPr>
              <a:t>positive charge </a:t>
            </a:r>
            <a:r>
              <a:rPr lang="en-US" dirty="0"/>
              <a:t>and the</a:t>
            </a:r>
            <a:br>
              <a:rPr lang="en-US" dirty="0"/>
            </a:br>
            <a:r>
              <a:rPr lang="en-US" dirty="0"/>
              <a:t>other having a </a:t>
            </a:r>
            <a:r>
              <a:rPr lang="en-US" dirty="0">
                <a:solidFill>
                  <a:srgbClr val="FFC000"/>
                </a:solidFill>
              </a:rPr>
              <a:t>negative charge</a:t>
            </a:r>
          </a:p>
          <a:p>
            <a:pPr marL="0" indent="0">
              <a:buNone/>
            </a:pPr>
            <a:endParaRPr lang="en-US" dirty="0"/>
          </a:p>
          <a:p>
            <a:pPr marL="0" indent="0">
              <a:buNone/>
            </a:pPr>
            <a:r>
              <a:rPr lang="en-US" dirty="0"/>
              <a:t>A </a:t>
            </a:r>
            <a:r>
              <a:rPr lang="en-US" dirty="0">
                <a:solidFill>
                  <a:srgbClr val="FFC000"/>
                </a:solidFill>
              </a:rPr>
              <a:t>sodium</a:t>
            </a:r>
            <a:r>
              <a:rPr lang="en-US" dirty="0"/>
              <a:t> (</a:t>
            </a:r>
            <a:r>
              <a:rPr lang="en-US" dirty="0">
                <a:solidFill>
                  <a:schemeClr val="accent1">
                    <a:lumMod val="60000"/>
                    <a:lumOff val="40000"/>
                  </a:schemeClr>
                </a:solidFill>
              </a:rPr>
              <a:t>Na</a:t>
            </a:r>
            <a:r>
              <a:rPr lang="en-US" dirty="0"/>
              <a:t>) atom easily gives up the </a:t>
            </a:r>
            <a:r>
              <a:rPr lang="en-US" dirty="0">
                <a:solidFill>
                  <a:srgbClr val="FFFF00"/>
                </a:solidFill>
              </a:rPr>
              <a:t>ONE</a:t>
            </a:r>
            <a:r>
              <a:rPr lang="en-US" dirty="0"/>
              <a:t> electron (all for energetic stability) which is its </a:t>
            </a:r>
            <a:r>
              <a:rPr lang="en-US" dirty="0">
                <a:solidFill>
                  <a:srgbClr val="FFFF00"/>
                </a:solidFill>
              </a:rPr>
              <a:t>ONE</a:t>
            </a:r>
            <a:r>
              <a:rPr lang="en-US" dirty="0"/>
              <a:t> </a:t>
            </a:r>
            <a:r>
              <a:rPr lang="en-US" dirty="0">
                <a:solidFill>
                  <a:schemeClr val="accent1">
                    <a:lumMod val="60000"/>
                    <a:lumOff val="40000"/>
                  </a:schemeClr>
                </a:solidFill>
              </a:rPr>
              <a:t>valence</a:t>
            </a:r>
            <a:r>
              <a:rPr lang="en-US" dirty="0"/>
              <a:t> </a:t>
            </a:r>
            <a:r>
              <a:rPr lang="en-US" dirty="0">
                <a:solidFill>
                  <a:schemeClr val="accent1">
                    <a:lumMod val="60000"/>
                    <a:lumOff val="40000"/>
                  </a:schemeClr>
                </a:solidFill>
              </a:rPr>
              <a:t>shell</a:t>
            </a:r>
            <a:r>
              <a:rPr lang="en-US" dirty="0"/>
              <a:t> electron to a </a:t>
            </a:r>
            <a:r>
              <a:rPr lang="en-US" dirty="0">
                <a:solidFill>
                  <a:srgbClr val="FFC000"/>
                </a:solidFill>
              </a:rPr>
              <a:t>chlorine</a:t>
            </a:r>
            <a:r>
              <a:rPr lang="en-US" dirty="0"/>
              <a:t> (</a:t>
            </a:r>
            <a:r>
              <a:rPr lang="en-US" dirty="0">
                <a:solidFill>
                  <a:schemeClr val="accent1">
                    <a:lumMod val="60000"/>
                    <a:lumOff val="40000"/>
                  </a:schemeClr>
                </a:solidFill>
              </a:rPr>
              <a:t>Cl</a:t>
            </a:r>
            <a:r>
              <a:rPr lang="en-US" dirty="0"/>
              <a:t>) atom which has </a:t>
            </a:r>
            <a:r>
              <a:rPr lang="en-US" dirty="0">
                <a:solidFill>
                  <a:srgbClr val="FFFF00"/>
                </a:solidFill>
              </a:rPr>
              <a:t>SEVEN</a:t>
            </a:r>
            <a:r>
              <a:rPr lang="en-US" dirty="0"/>
              <a:t> valence shell electrons and wants a more </a:t>
            </a:r>
            <a:r>
              <a:rPr lang="en-US" dirty="0">
                <a:solidFill>
                  <a:srgbClr val="FFFF00"/>
                </a:solidFill>
              </a:rPr>
              <a:t>stable</a:t>
            </a:r>
            <a:r>
              <a:rPr lang="en-US" dirty="0"/>
              <a:t> </a:t>
            </a:r>
            <a:r>
              <a:rPr lang="en-US" dirty="0">
                <a:solidFill>
                  <a:srgbClr val="FFFF00"/>
                </a:solidFill>
              </a:rPr>
              <a:t>complete</a:t>
            </a:r>
            <a:r>
              <a:rPr lang="en-US" dirty="0"/>
              <a:t> </a:t>
            </a:r>
            <a:r>
              <a:rPr lang="en-US" dirty="0">
                <a:solidFill>
                  <a:schemeClr val="accent1">
                    <a:lumMod val="60000"/>
                    <a:lumOff val="40000"/>
                  </a:schemeClr>
                </a:solidFill>
              </a:rPr>
              <a:t>valence shell</a:t>
            </a:r>
            <a:r>
              <a:rPr lang="en-US" dirty="0"/>
              <a:t> of </a:t>
            </a:r>
            <a:r>
              <a:rPr lang="en-US" dirty="0">
                <a:solidFill>
                  <a:srgbClr val="FFFF00"/>
                </a:solidFill>
              </a:rPr>
              <a:t>EIGHT</a:t>
            </a:r>
            <a:r>
              <a:rPr lang="en-US" dirty="0"/>
              <a:t> electrons. The electron </a:t>
            </a:r>
            <a:r>
              <a:rPr lang="en-US" dirty="0">
                <a:solidFill>
                  <a:srgbClr val="92D050"/>
                </a:solidFill>
              </a:rPr>
              <a:t>transfer</a:t>
            </a:r>
            <a:r>
              <a:rPr lang="en-US" dirty="0"/>
              <a:t> creates an </a:t>
            </a:r>
            <a:r>
              <a:rPr lang="en-US" dirty="0">
                <a:solidFill>
                  <a:srgbClr val="00FF00"/>
                </a:solidFill>
              </a:rPr>
              <a:t>IONIC</a:t>
            </a:r>
            <a:r>
              <a:rPr lang="en-US" dirty="0"/>
              <a:t> </a:t>
            </a:r>
            <a:r>
              <a:rPr lang="en-US" dirty="0">
                <a:solidFill>
                  <a:srgbClr val="FFFF00"/>
                </a:solidFill>
              </a:rPr>
              <a:t>bond</a:t>
            </a:r>
            <a:r>
              <a:rPr lang="en-US" dirty="0"/>
              <a:t> and </a:t>
            </a:r>
            <a:r>
              <a:rPr lang="en-US" dirty="0">
                <a:solidFill>
                  <a:srgbClr val="FFC000"/>
                </a:solidFill>
              </a:rPr>
              <a:t>Na</a:t>
            </a:r>
            <a:r>
              <a:rPr lang="en-US" dirty="0"/>
              <a:t> and </a:t>
            </a:r>
            <a:r>
              <a:rPr lang="en-US" dirty="0">
                <a:solidFill>
                  <a:srgbClr val="FFC000"/>
                </a:solidFill>
              </a:rPr>
              <a:t>Cl</a:t>
            </a:r>
            <a:r>
              <a:rPr lang="en-US" dirty="0"/>
              <a:t> will form an </a:t>
            </a:r>
            <a:r>
              <a:rPr lang="en-US" dirty="0">
                <a:solidFill>
                  <a:srgbClr val="00FF00"/>
                </a:solidFill>
              </a:rPr>
              <a:t>ionic compound </a:t>
            </a:r>
            <a:r>
              <a:rPr lang="en-US" dirty="0"/>
              <a:t>as a result</a:t>
            </a:r>
          </a:p>
        </p:txBody>
      </p:sp>
      <p:pic>
        <p:nvPicPr>
          <p:cNvPr id="5" name="Picture 4">
            <a:extLst>
              <a:ext uri="{FF2B5EF4-FFF2-40B4-BE49-F238E27FC236}">
                <a16:creationId xmlns:a16="http://schemas.microsoft.com/office/drawing/2014/main" id="{7BE38D8A-6E5C-BEAA-31FE-DE129A0669FF}"/>
              </a:ext>
            </a:extLst>
          </p:cNvPr>
          <p:cNvPicPr>
            <a:picLocks noChangeAspect="1"/>
          </p:cNvPicPr>
          <p:nvPr/>
        </p:nvPicPr>
        <p:blipFill>
          <a:blip r:embed="rId2"/>
          <a:stretch>
            <a:fillRect/>
          </a:stretch>
        </p:blipFill>
        <p:spPr>
          <a:xfrm>
            <a:off x="5316717" y="1077566"/>
            <a:ext cx="3752436" cy="1880086"/>
          </a:xfrm>
          <a:prstGeom prst="rect">
            <a:avLst/>
          </a:prstGeom>
        </p:spPr>
      </p:pic>
    </p:spTree>
    <p:extLst>
      <p:ext uri="{BB962C8B-B14F-4D97-AF65-F5344CB8AC3E}">
        <p14:creationId xmlns:p14="http://schemas.microsoft.com/office/powerpoint/2010/main" val="7885404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F9E23-73EF-EDB8-9B8B-01FF2F83FB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C6C045-3015-AF59-70C9-EBD790997945}"/>
              </a:ext>
            </a:extLst>
          </p:cNvPr>
          <p:cNvSpPr>
            <a:spLocks noGrp="1"/>
          </p:cNvSpPr>
          <p:nvPr>
            <p:ph type="title"/>
          </p:nvPr>
        </p:nvSpPr>
        <p:spPr>
          <a:xfrm>
            <a:off x="349955" y="363788"/>
            <a:ext cx="8421512" cy="830997"/>
          </a:xfrm>
        </p:spPr>
        <p:txBody>
          <a:bodyPr/>
          <a:lstStyle/>
          <a:p>
            <a:r>
              <a:rPr lang="en-US" dirty="0"/>
              <a:t>Ionic Compounds</a:t>
            </a:r>
          </a:p>
        </p:txBody>
      </p:sp>
      <p:sp>
        <p:nvSpPr>
          <p:cNvPr id="6" name="Content Placeholder 5">
            <a:extLst>
              <a:ext uri="{FF2B5EF4-FFF2-40B4-BE49-F238E27FC236}">
                <a16:creationId xmlns:a16="http://schemas.microsoft.com/office/drawing/2014/main" id="{17020108-84E3-A6BB-5A7B-9E7D5B09B68E}"/>
              </a:ext>
            </a:extLst>
          </p:cNvPr>
          <p:cNvSpPr>
            <a:spLocks noGrp="1"/>
          </p:cNvSpPr>
          <p:nvPr>
            <p:ph idx="1"/>
          </p:nvPr>
        </p:nvSpPr>
        <p:spPr/>
        <p:txBody>
          <a:bodyPr/>
          <a:lstStyle/>
          <a:p>
            <a:pPr marL="0" indent="0">
              <a:buNone/>
            </a:pPr>
            <a:r>
              <a:rPr lang="en-US" dirty="0"/>
              <a:t>Generally </a:t>
            </a:r>
            <a:r>
              <a:rPr lang="en-US" dirty="0">
                <a:solidFill>
                  <a:srgbClr val="FFFF00"/>
                </a:solidFill>
              </a:rPr>
              <a:t>metal</a:t>
            </a:r>
            <a:r>
              <a:rPr lang="en-US" dirty="0"/>
              <a:t> elements will</a:t>
            </a:r>
            <a:br>
              <a:rPr lang="en-US" dirty="0"/>
            </a:br>
            <a:r>
              <a:rPr lang="en-US" dirty="0"/>
              <a:t>form </a:t>
            </a:r>
            <a:r>
              <a:rPr lang="en-US" dirty="0">
                <a:solidFill>
                  <a:schemeClr val="accent1">
                    <a:lumMod val="60000"/>
                    <a:lumOff val="40000"/>
                  </a:schemeClr>
                </a:solidFill>
              </a:rPr>
              <a:t>ionic compounds </a:t>
            </a:r>
            <a:r>
              <a:rPr lang="en-US" dirty="0"/>
              <a:t>with </a:t>
            </a:r>
            <a:br>
              <a:rPr lang="en-US" dirty="0"/>
            </a:br>
            <a:r>
              <a:rPr lang="en-US" dirty="0">
                <a:solidFill>
                  <a:srgbClr val="FFFF00"/>
                </a:solidFill>
              </a:rPr>
              <a:t>nonmetal</a:t>
            </a:r>
            <a:r>
              <a:rPr lang="en-US" dirty="0"/>
              <a:t> elements in the </a:t>
            </a:r>
            <a:r>
              <a:rPr lang="en-US" dirty="0">
                <a:solidFill>
                  <a:schemeClr val="accent1">
                    <a:lumMod val="60000"/>
                    <a:lumOff val="40000"/>
                  </a:schemeClr>
                </a:solidFill>
              </a:rPr>
              <a:t>correct</a:t>
            </a:r>
            <a:br>
              <a:rPr lang="en-US" dirty="0">
                <a:solidFill>
                  <a:schemeClr val="accent1">
                    <a:lumMod val="60000"/>
                    <a:lumOff val="40000"/>
                  </a:schemeClr>
                </a:solidFill>
              </a:rPr>
            </a:br>
            <a:r>
              <a:rPr lang="en-US" dirty="0">
                <a:solidFill>
                  <a:schemeClr val="accent1">
                    <a:lumMod val="60000"/>
                    <a:lumOff val="40000"/>
                  </a:schemeClr>
                </a:solidFill>
              </a:rPr>
              <a:t>ratios</a:t>
            </a:r>
          </a:p>
          <a:p>
            <a:pPr marL="0" indent="0">
              <a:buNone/>
            </a:pPr>
            <a:endParaRPr lang="en-US" dirty="0">
              <a:solidFill>
                <a:schemeClr val="accent1">
                  <a:lumMod val="60000"/>
                  <a:lumOff val="40000"/>
                </a:schemeClr>
              </a:solidFill>
            </a:endParaRPr>
          </a:p>
          <a:p>
            <a:pPr marL="0" indent="0">
              <a:buNone/>
            </a:pPr>
            <a:r>
              <a:rPr lang="en-US" dirty="0">
                <a:solidFill>
                  <a:srgbClr val="FFFF00"/>
                </a:solidFill>
              </a:rPr>
              <a:t>Metals</a:t>
            </a:r>
            <a:r>
              <a:rPr lang="en-US" dirty="0"/>
              <a:t> will give up </a:t>
            </a:r>
            <a:r>
              <a:rPr lang="en-US" dirty="0">
                <a:solidFill>
                  <a:schemeClr val="accent1">
                    <a:lumMod val="40000"/>
                    <a:lumOff val="60000"/>
                  </a:schemeClr>
                </a:solidFill>
              </a:rPr>
              <a:t>electrons</a:t>
            </a:r>
            <a:r>
              <a:rPr lang="en-US" dirty="0"/>
              <a:t> and</a:t>
            </a:r>
            <a:br>
              <a:rPr lang="en-US" dirty="0"/>
            </a:br>
            <a:r>
              <a:rPr lang="en-US" dirty="0">
                <a:solidFill>
                  <a:srgbClr val="FFFF00"/>
                </a:solidFill>
              </a:rPr>
              <a:t>nonmetals</a:t>
            </a:r>
            <a:r>
              <a:rPr lang="en-US" dirty="0"/>
              <a:t> as a rule to form these</a:t>
            </a:r>
            <a:br>
              <a:rPr lang="en-US" dirty="0"/>
            </a:br>
            <a:r>
              <a:rPr lang="en-US" dirty="0">
                <a:solidFill>
                  <a:schemeClr val="accent1">
                    <a:lumMod val="60000"/>
                    <a:lumOff val="40000"/>
                  </a:schemeClr>
                </a:solidFill>
              </a:rPr>
              <a:t>ionic compounds</a:t>
            </a:r>
            <a:br>
              <a:rPr lang="en-US" dirty="0"/>
            </a:br>
            <a:r>
              <a:rPr lang="en-US" dirty="0"/>
              <a:t>(with lots of exceptions to the rule)</a:t>
            </a:r>
          </a:p>
        </p:txBody>
      </p:sp>
      <p:pic>
        <p:nvPicPr>
          <p:cNvPr id="8" name="Picture 7">
            <a:extLst>
              <a:ext uri="{FF2B5EF4-FFF2-40B4-BE49-F238E27FC236}">
                <a16:creationId xmlns:a16="http://schemas.microsoft.com/office/drawing/2014/main" id="{048A97C4-948D-7586-A428-A1396CCAA1D8}"/>
              </a:ext>
            </a:extLst>
          </p:cNvPr>
          <p:cNvPicPr>
            <a:picLocks noChangeAspect="1"/>
          </p:cNvPicPr>
          <p:nvPr/>
        </p:nvPicPr>
        <p:blipFill>
          <a:blip r:embed="rId2"/>
          <a:stretch>
            <a:fillRect/>
          </a:stretch>
        </p:blipFill>
        <p:spPr>
          <a:xfrm>
            <a:off x="5866434" y="1081923"/>
            <a:ext cx="2857899" cy="2857899"/>
          </a:xfrm>
          <a:prstGeom prst="rect">
            <a:avLst/>
          </a:prstGeom>
        </p:spPr>
      </p:pic>
    </p:spTree>
    <p:extLst>
      <p:ext uri="{BB962C8B-B14F-4D97-AF65-F5344CB8AC3E}">
        <p14:creationId xmlns:p14="http://schemas.microsoft.com/office/powerpoint/2010/main" val="35327101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ACDD39-0535-5D03-04CF-EC6F71EEC6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B0A49C-221C-5BE0-7413-0F05BD93DE6E}"/>
              </a:ext>
            </a:extLst>
          </p:cNvPr>
          <p:cNvSpPr>
            <a:spLocks noGrp="1"/>
          </p:cNvSpPr>
          <p:nvPr>
            <p:ph type="title"/>
          </p:nvPr>
        </p:nvSpPr>
        <p:spPr>
          <a:xfrm>
            <a:off x="349955" y="363788"/>
            <a:ext cx="8421512" cy="830997"/>
          </a:xfrm>
        </p:spPr>
        <p:txBody>
          <a:bodyPr/>
          <a:lstStyle/>
          <a:p>
            <a:r>
              <a:rPr lang="en-US" dirty="0"/>
              <a:t>Ionic Compounds</a:t>
            </a:r>
          </a:p>
        </p:txBody>
      </p:sp>
      <p:sp>
        <p:nvSpPr>
          <p:cNvPr id="6" name="Content Placeholder 5">
            <a:extLst>
              <a:ext uri="{FF2B5EF4-FFF2-40B4-BE49-F238E27FC236}">
                <a16:creationId xmlns:a16="http://schemas.microsoft.com/office/drawing/2014/main" id="{F2796D3F-83BC-C872-416C-D3185F6E64D0}"/>
              </a:ext>
            </a:extLst>
          </p:cNvPr>
          <p:cNvSpPr>
            <a:spLocks noGrp="1"/>
          </p:cNvSpPr>
          <p:nvPr>
            <p:ph idx="1"/>
          </p:nvPr>
        </p:nvSpPr>
        <p:spPr/>
        <p:txBody>
          <a:bodyPr/>
          <a:lstStyle/>
          <a:p>
            <a:r>
              <a:rPr lang="en-US" dirty="0"/>
              <a:t>Ionic compounds will dissolve in water to form individual ions that move about</a:t>
            </a:r>
          </a:p>
          <a:p>
            <a:r>
              <a:rPr lang="en-US" dirty="0"/>
              <a:t>When they form crystal solids, they exist in a </a:t>
            </a:r>
            <a:r>
              <a:rPr lang="en-US" dirty="0">
                <a:solidFill>
                  <a:srgbClr val="00FF00"/>
                </a:solidFill>
              </a:rPr>
              <a:t>lattice</a:t>
            </a:r>
            <a:r>
              <a:rPr lang="en-US" dirty="0"/>
              <a:t> with an </a:t>
            </a:r>
            <a:r>
              <a:rPr lang="en-US" dirty="0">
                <a:solidFill>
                  <a:srgbClr val="FFFF00"/>
                </a:solidFill>
              </a:rPr>
              <a:t>ordered structure </a:t>
            </a:r>
            <a:r>
              <a:rPr lang="en-US" dirty="0"/>
              <a:t>in the correct </a:t>
            </a:r>
            <a:r>
              <a:rPr lang="en-US" dirty="0">
                <a:solidFill>
                  <a:srgbClr val="FFFF00"/>
                </a:solidFill>
              </a:rPr>
              <a:t>ratio</a:t>
            </a:r>
            <a:r>
              <a:rPr lang="en-US" dirty="0"/>
              <a:t> of atoms of the </a:t>
            </a:r>
            <a:r>
              <a:rPr lang="en-US" dirty="0">
                <a:solidFill>
                  <a:schemeClr val="accent1">
                    <a:lumMod val="60000"/>
                    <a:lumOff val="40000"/>
                  </a:schemeClr>
                </a:solidFill>
              </a:rPr>
              <a:t>formula unit</a:t>
            </a:r>
            <a:r>
              <a:rPr lang="en-US" dirty="0"/>
              <a:t> in the solid state</a:t>
            </a:r>
          </a:p>
          <a:p>
            <a:r>
              <a:rPr lang="en-US" dirty="0"/>
              <a:t>The ratio of atoms in the formula unit should have a zero net charge</a:t>
            </a:r>
          </a:p>
          <a:p>
            <a:pPr marL="0" indent="0">
              <a:buNone/>
            </a:pPr>
            <a:r>
              <a:rPr lang="en-US" dirty="0"/>
              <a:t>Aluminum nitride</a:t>
            </a:r>
          </a:p>
          <a:p>
            <a:pPr marL="0" indent="0">
              <a:buNone/>
            </a:pPr>
            <a:r>
              <a:rPr lang="en-US" dirty="0"/>
              <a:t>	</a:t>
            </a:r>
            <a:r>
              <a:rPr lang="en-US" dirty="0">
                <a:solidFill>
                  <a:srgbClr val="FFFF00"/>
                </a:solidFill>
              </a:rPr>
              <a:t>aluminum</a:t>
            </a:r>
            <a:r>
              <a:rPr lang="en-US" dirty="0"/>
              <a:t> ion has 3+ charge: </a:t>
            </a:r>
            <a:r>
              <a:rPr lang="en-US" dirty="0">
                <a:solidFill>
                  <a:schemeClr val="accent1">
                    <a:lumMod val="60000"/>
                    <a:lumOff val="40000"/>
                  </a:schemeClr>
                </a:solidFill>
              </a:rPr>
              <a:t>Al</a:t>
            </a:r>
            <a:r>
              <a:rPr lang="en-US" baseline="30000" dirty="0">
                <a:solidFill>
                  <a:schemeClr val="accent1">
                    <a:lumMod val="60000"/>
                    <a:lumOff val="40000"/>
                  </a:schemeClr>
                </a:solidFill>
              </a:rPr>
              <a:t>3+</a:t>
            </a:r>
          </a:p>
          <a:p>
            <a:pPr marL="0" indent="0">
              <a:buNone/>
            </a:pPr>
            <a:r>
              <a:rPr lang="en-US" dirty="0"/>
              <a:t>	</a:t>
            </a:r>
            <a:r>
              <a:rPr lang="en-US" dirty="0">
                <a:solidFill>
                  <a:srgbClr val="FFFF00"/>
                </a:solidFill>
              </a:rPr>
              <a:t>nitride</a:t>
            </a:r>
            <a:r>
              <a:rPr lang="en-US" dirty="0"/>
              <a:t> ion has a 3- charge: </a:t>
            </a:r>
            <a:r>
              <a:rPr lang="en-US" dirty="0">
                <a:solidFill>
                  <a:schemeClr val="accent1">
                    <a:lumMod val="60000"/>
                    <a:lumOff val="40000"/>
                  </a:schemeClr>
                </a:solidFill>
              </a:rPr>
              <a:t>N</a:t>
            </a:r>
            <a:r>
              <a:rPr lang="en-US" baseline="30000" dirty="0">
                <a:solidFill>
                  <a:schemeClr val="accent1">
                    <a:lumMod val="60000"/>
                    <a:lumOff val="40000"/>
                  </a:schemeClr>
                </a:solidFill>
              </a:rPr>
              <a:t>3-</a:t>
            </a:r>
          </a:p>
          <a:p>
            <a:pPr marL="0" indent="0">
              <a:buNone/>
            </a:pPr>
            <a:r>
              <a:rPr lang="en-US" dirty="0"/>
              <a:t>One </a:t>
            </a:r>
            <a:r>
              <a:rPr lang="en-US" dirty="0">
                <a:solidFill>
                  <a:schemeClr val="accent1">
                    <a:lumMod val="60000"/>
                    <a:lumOff val="40000"/>
                  </a:schemeClr>
                </a:solidFill>
              </a:rPr>
              <a:t>Al</a:t>
            </a:r>
            <a:r>
              <a:rPr lang="en-US" baseline="30000" dirty="0">
                <a:solidFill>
                  <a:schemeClr val="accent1">
                    <a:lumMod val="60000"/>
                    <a:lumOff val="40000"/>
                  </a:schemeClr>
                </a:solidFill>
              </a:rPr>
              <a:t>3+</a:t>
            </a:r>
            <a:r>
              <a:rPr lang="en-US" dirty="0"/>
              <a:t> combines with one </a:t>
            </a:r>
            <a:r>
              <a:rPr lang="en-US" dirty="0">
                <a:solidFill>
                  <a:schemeClr val="accent1">
                    <a:lumMod val="60000"/>
                    <a:lumOff val="40000"/>
                  </a:schemeClr>
                </a:solidFill>
              </a:rPr>
              <a:t>N</a:t>
            </a:r>
            <a:r>
              <a:rPr lang="en-US" baseline="30000" dirty="0">
                <a:solidFill>
                  <a:schemeClr val="accent1">
                    <a:lumMod val="60000"/>
                    <a:lumOff val="40000"/>
                  </a:schemeClr>
                </a:solidFill>
              </a:rPr>
              <a:t>3-</a:t>
            </a:r>
            <a:r>
              <a:rPr lang="en-US" dirty="0"/>
              <a:t> </a:t>
            </a:r>
            <a:r>
              <a:rPr lang="en-US" dirty="0">
                <a:sym typeface="Wingdings" panose="05000000000000000000" pitchFamily="2" charset="2"/>
              </a:rPr>
              <a:t> </a:t>
            </a:r>
            <a:r>
              <a:rPr lang="en-US" dirty="0">
                <a:solidFill>
                  <a:schemeClr val="accent1">
                    <a:lumMod val="60000"/>
                    <a:lumOff val="40000"/>
                  </a:schemeClr>
                </a:solidFill>
                <a:sym typeface="Wingdings" panose="05000000000000000000" pitchFamily="2" charset="2"/>
              </a:rPr>
              <a:t>Al</a:t>
            </a:r>
            <a:r>
              <a:rPr lang="en-US" baseline="-25000" dirty="0">
                <a:solidFill>
                  <a:schemeClr val="accent1">
                    <a:lumMod val="60000"/>
                    <a:lumOff val="40000"/>
                  </a:schemeClr>
                </a:solidFill>
                <a:sym typeface="Wingdings" panose="05000000000000000000" pitchFamily="2" charset="2"/>
              </a:rPr>
              <a:t>1</a:t>
            </a:r>
            <a:r>
              <a:rPr lang="en-US" dirty="0">
                <a:solidFill>
                  <a:schemeClr val="accent1">
                    <a:lumMod val="60000"/>
                    <a:lumOff val="40000"/>
                  </a:schemeClr>
                </a:solidFill>
                <a:sym typeface="Wingdings" panose="05000000000000000000" pitchFamily="2" charset="2"/>
              </a:rPr>
              <a:t>N</a:t>
            </a:r>
            <a:r>
              <a:rPr lang="en-US" baseline="-25000" dirty="0">
                <a:solidFill>
                  <a:schemeClr val="accent1">
                    <a:lumMod val="60000"/>
                    <a:lumOff val="40000"/>
                  </a:schemeClr>
                </a:solidFill>
                <a:sym typeface="Wingdings" panose="05000000000000000000" pitchFamily="2" charset="2"/>
              </a:rPr>
              <a:t>1</a:t>
            </a:r>
            <a:endParaRPr lang="en-US" baseline="-25000" dirty="0">
              <a:solidFill>
                <a:schemeClr val="accent1">
                  <a:lumMod val="60000"/>
                  <a:lumOff val="40000"/>
                </a:schemeClr>
              </a:solidFill>
            </a:endParaRPr>
          </a:p>
          <a:p>
            <a:pPr marL="0" indent="0">
              <a:buNone/>
            </a:pPr>
            <a:r>
              <a:rPr lang="en-US" dirty="0"/>
              <a:t>Final formula:  </a:t>
            </a:r>
            <a:r>
              <a:rPr lang="en-US" b="1" dirty="0" err="1">
                <a:solidFill>
                  <a:schemeClr val="accent1">
                    <a:lumMod val="60000"/>
                    <a:lumOff val="40000"/>
                  </a:schemeClr>
                </a:solidFill>
              </a:rPr>
              <a:t>AlN</a:t>
            </a:r>
            <a:r>
              <a:rPr lang="en-US" dirty="0"/>
              <a:t> (leave out 1s if in subscript)</a:t>
            </a:r>
          </a:p>
        </p:txBody>
      </p:sp>
    </p:spTree>
    <p:extLst>
      <p:ext uri="{BB962C8B-B14F-4D97-AF65-F5344CB8AC3E}">
        <p14:creationId xmlns:p14="http://schemas.microsoft.com/office/powerpoint/2010/main" val="299035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78178-09A5-760C-4B2B-FE5DCFDCDA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24B865D-5DA3-6C23-2A19-B874111D5765}"/>
              </a:ext>
            </a:extLst>
          </p:cNvPr>
          <p:cNvSpPr>
            <a:spLocks noGrp="1"/>
          </p:cNvSpPr>
          <p:nvPr>
            <p:ph type="title"/>
          </p:nvPr>
        </p:nvSpPr>
        <p:spPr>
          <a:xfrm>
            <a:off x="364067" y="306073"/>
            <a:ext cx="8421512" cy="707886"/>
          </a:xfrm>
        </p:spPr>
        <p:txBody>
          <a:bodyPr/>
          <a:lstStyle/>
          <a:p>
            <a:r>
              <a:rPr lang="en-US" sz="4000" dirty="0"/>
              <a:t>This Slide Set: Book Chapter 4</a:t>
            </a:r>
          </a:p>
        </p:txBody>
      </p:sp>
      <p:sp>
        <p:nvSpPr>
          <p:cNvPr id="5" name="Content Placeholder 4">
            <a:extLst>
              <a:ext uri="{FF2B5EF4-FFF2-40B4-BE49-F238E27FC236}">
                <a16:creationId xmlns:a16="http://schemas.microsoft.com/office/drawing/2014/main" id="{661649CD-26F3-FDAC-6641-475A24C14B07}"/>
              </a:ext>
            </a:extLst>
          </p:cNvPr>
          <p:cNvSpPr>
            <a:spLocks noGrp="1"/>
          </p:cNvSpPr>
          <p:nvPr>
            <p:ph idx="1"/>
          </p:nvPr>
        </p:nvSpPr>
        <p:spPr/>
        <p:txBody>
          <a:bodyPr/>
          <a:lstStyle/>
          <a:p>
            <a:r>
              <a:rPr lang="en-US" sz="2800" dirty="0"/>
              <a:t>Matter: Properties and Changes Affecting It</a:t>
            </a:r>
          </a:p>
          <a:p>
            <a:r>
              <a:rPr lang="en-US" sz="2800" dirty="0"/>
              <a:t>Compounds</a:t>
            </a:r>
          </a:p>
          <a:p>
            <a:r>
              <a:rPr lang="en-US" sz="2800" dirty="0"/>
              <a:t>Molecules As Polyatomic Forms of The Elements</a:t>
            </a:r>
          </a:p>
          <a:p>
            <a:r>
              <a:rPr lang="en-US" sz="2800" dirty="0"/>
              <a:t>Ionic Compounds</a:t>
            </a:r>
          </a:p>
          <a:p>
            <a:r>
              <a:rPr lang="en-US" sz="2800" dirty="0"/>
              <a:t>Chemistry Nomenclature: Naming of Compounds</a:t>
            </a:r>
          </a:p>
          <a:p>
            <a:endParaRPr lang="en-US" sz="2800" dirty="0"/>
          </a:p>
          <a:p>
            <a:endParaRPr lang="en-US" sz="2800" dirty="0"/>
          </a:p>
          <a:p>
            <a:endParaRPr lang="en-US" sz="2800" dirty="0"/>
          </a:p>
          <a:p>
            <a:pPr marL="0" indent="0">
              <a:buNone/>
            </a:pPr>
            <a:endParaRPr lang="en-US" sz="2800" dirty="0"/>
          </a:p>
          <a:p>
            <a:endParaRPr lang="en-US" sz="2800" dirty="0"/>
          </a:p>
        </p:txBody>
      </p:sp>
    </p:spTree>
    <p:extLst>
      <p:ext uri="{BB962C8B-B14F-4D97-AF65-F5344CB8AC3E}">
        <p14:creationId xmlns:p14="http://schemas.microsoft.com/office/powerpoint/2010/main" val="42693906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8EF4E-F1AE-D4E4-3E6F-DE7117AF9BF2}"/>
              </a:ext>
            </a:extLst>
          </p:cNvPr>
          <p:cNvSpPr>
            <a:spLocks noGrp="1"/>
          </p:cNvSpPr>
          <p:nvPr>
            <p:ph type="title"/>
          </p:nvPr>
        </p:nvSpPr>
        <p:spPr>
          <a:xfrm>
            <a:off x="338666" y="184679"/>
            <a:ext cx="8421512" cy="830997"/>
          </a:xfrm>
        </p:spPr>
        <p:txBody>
          <a:bodyPr/>
          <a:lstStyle/>
          <a:p>
            <a:r>
              <a:rPr lang="en-US" dirty="0"/>
              <a:t>Cations and Anions</a:t>
            </a:r>
          </a:p>
        </p:txBody>
      </p:sp>
      <p:sp>
        <p:nvSpPr>
          <p:cNvPr id="3" name="Content Placeholder 2">
            <a:extLst>
              <a:ext uri="{FF2B5EF4-FFF2-40B4-BE49-F238E27FC236}">
                <a16:creationId xmlns:a16="http://schemas.microsoft.com/office/drawing/2014/main" id="{9E0B3009-B27C-09A8-7D70-5D09C038D045}"/>
              </a:ext>
            </a:extLst>
          </p:cNvPr>
          <p:cNvSpPr>
            <a:spLocks noGrp="1"/>
          </p:cNvSpPr>
          <p:nvPr>
            <p:ph idx="1"/>
          </p:nvPr>
        </p:nvSpPr>
        <p:spPr/>
        <p:txBody>
          <a:bodyPr/>
          <a:lstStyle/>
          <a:p>
            <a:r>
              <a:rPr lang="en-US" dirty="0"/>
              <a:t>We talked about this is a previous lecture</a:t>
            </a:r>
          </a:p>
          <a:p>
            <a:r>
              <a:rPr lang="en-US" dirty="0">
                <a:solidFill>
                  <a:srgbClr val="00FF00"/>
                </a:solidFill>
              </a:rPr>
              <a:t>cations</a:t>
            </a:r>
            <a:r>
              <a:rPr lang="en-US" dirty="0"/>
              <a:t> “move to” the </a:t>
            </a:r>
            <a:r>
              <a:rPr lang="en-US" dirty="0">
                <a:solidFill>
                  <a:srgbClr val="00FF00"/>
                </a:solidFill>
              </a:rPr>
              <a:t>cathode</a:t>
            </a:r>
            <a:endParaRPr lang="en-US" dirty="0"/>
          </a:p>
          <a:p>
            <a:r>
              <a:rPr lang="en-US" dirty="0">
                <a:solidFill>
                  <a:srgbClr val="00FF00"/>
                </a:solidFill>
              </a:rPr>
              <a:t>anions</a:t>
            </a:r>
            <a:r>
              <a:rPr lang="en-US" dirty="0"/>
              <a:t> “move to” the </a:t>
            </a:r>
            <a:r>
              <a:rPr lang="en-US" dirty="0">
                <a:solidFill>
                  <a:srgbClr val="00FF00"/>
                </a:solidFill>
              </a:rPr>
              <a:t>anode</a:t>
            </a:r>
            <a:endParaRPr lang="en-US" dirty="0"/>
          </a:p>
          <a:p>
            <a:r>
              <a:rPr lang="en-US" dirty="0"/>
              <a:t>Cations are positively charged ions</a:t>
            </a:r>
          </a:p>
          <a:p>
            <a:pPr marL="0" indent="0">
              <a:buNone/>
            </a:pPr>
            <a:r>
              <a:rPr lang="en-US" dirty="0">
                <a:solidFill>
                  <a:schemeClr val="accent1">
                    <a:lumMod val="60000"/>
                    <a:lumOff val="40000"/>
                  </a:schemeClr>
                </a:solidFill>
              </a:rPr>
              <a:t>Na</a:t>
            </a:r>
            <a:r>
              <a:rPr lang="en-US" baseline="30000" dirty="0">
                <a:solidFill>
                  <a:schemeClr val="accent1">
                    <a:lumMod val="60000"/>
                    <a:lumOff val="40000"/>
                  </a:schemeClr>
                </a:solidFill>
              </a:rPr>
              <a:t>+</a:t>
            </a:r>
            <a:r>
              <a:rPr lang="en-US" dirty="0">
                <a:solidFill>
                  <a:schemeClr val="accent1">
                    <a:lumMod val="60000"/>
                    <a:lumOff val="40000"/>
                  </a:schemeClr>
                </a:solidFill>
              </a:rPr>
              <a:t>, K</a:t>
            </a:r>
            <a:r>
              <a:rPr lang="en-US" baseline="30000" dirty="0">
                <a:solidFill>
                  <a:schemeClr val="accent1">
                    <a:lumMod val="60000"/>
                    <a:lumOff val="40000"/>
                  </a:schemeClr>
                </a:solidFill>
              </a:rPr>
              <a:t>+</a:t>
            </a:r>
            <a:r>
              <a:rPr lang="en-US" dirty="0">
                <a:solidFill>
                  <a:schemeClr val="accent1">
                    <a:lumMod val="60000"/>
                    <a:lumOff val="40000"/>
                  </a:schemeClr>
                </a:solidFill>
              </a:rPr>
              <a:t>, Ca</a:t>
            </a:r>
            <a:r>
              <a:rPr lang="en-US" baseline="30000" dirty="0">
                <a:solidFill>
                  <a:schemeClr val="accent1">
                    <a:lumMod val="60000"/>
                    <a:lumOff val="40000"/>
                  </a:schemeClr>
                </a:solidFill>
              </a:rPr>
              <a:t>2+</a:t>
            </a:r>
            <a:r>
              <a:rPr lang="en-US" dirty="0">
                <a:solidFill>
                  <a:schemeClr val="accent1">
                    <a:lumMod val="60000"/>
                    <a:lumOff val="40000"/>
                  </a:schemeClr>
                </a:solidFill>
              </a:rPr>
              <a:t>, Li</a:t>
            </a:r>
            <a:r>
              <a:rPr lang="en-US" baseline="30000" dirty="0">
                <a:solidFill>
                  <a:schemeClr val="accent1">
                    <a:lumMod val="60000"/>
                    <a:lumOff val="40000"/>
                  </a:schemeClr>
                </a:solidFill>
              </a:rPr>
              <a:t>+</a:t>
            </a:r>
          </a:p>
          <a:p>
            <a:r>
              <a:rPr lang="en-US" dirty="0"/>
              <a:t>Anions are negatively</a:t>
            </a:r>
            <a:br>
              <a:rPr lang="en-US" dirty="0"/>
            </a:br>
            <a:r>
              <a:rPr lang="en-US" dirty="0"/>
              <a:t>charged ions</a:t>
            </a:r>
          </a:p>
          <a:p>
            <a:pPr marL="0" indent="0">
              <a:buNone/>
            </a:pPr>
            <a:r>
              <a:rPr lang="en-US" dirty="0">
                <a:solidFill>
                  <a:schemeClr val="accent1">
                    <a:lumMod val="60000"/>
                    <a:lumOff val="40000"/>
                  </a:schemeClr>
                </a:solidFill>
              </a:rPr>
              <a:t>Cl</a:t>
            </a:r>
            <a:r>
              <a:rPr lang="en-US" baseline="30000" dirty="0">
                <a:solidFill>
                  <a:schemeClr val="accent1">
                    <a:lumMod val="60000"/>
                    <a:lumOff val="40000"/>
                  </a:schemeClr>
                </a:solidFill>
              </a:rPr>
              <a:t>-</a:t>
            </a:r>
            <a:r>
              <a:rPr lang="en-US" dirty="0">
                <a:solidFill>
                  <a:schemeClr val="accent1">
                    <a:lumMod val="60000"/>
                    <a:lumOff val="40000"/>
                  </a:schemeClr>
                </a:solidFill>
              </a:rPr>
              <a:t>, Br</a:t>
            </a:r>
            <a:r>
              <a:rPr lang="en-US" baseline="30000" dirty="0">
                <a:solidFill>
                  <a:schemeClr val="accent1">
                    <a:lumMod val="60000"/>
                    <a:lumOff val="40000"/>
                  </a:schemeClr>
                </a:solidFill>
              </a:rPr>
              <a:t>-</a:t>
            </a:r>
            <a:r>
              <a:rPr lang="en-US" dirty="0">
                <a:solidFill>
                  <a:schemeClr val="accent1">
                    <a:lumMod val="60000"/>
                    <a:lumOff val="40000"/>
                  </a:schemeClr>
                </a:solidFill>
              </a:rPr>
              <a:t>, OH</a:t>
            </a:r>
            <a:r>
              <a:rPr lang="en-US" baseline="30000" dirty="0">
                <a:solidFill>
                  <a:schemeClr val="accent1">
                    <a:lumMod val="60000"/>
                    <a:lumOff val="40000"/>
                  </a:schemeClr>
                </a:solidFill>
              </a:rPr>
              <a:t>-</a:t>
            </a:r>
            <a:endParaRPr lang="en-US" dirty="0">
              <a:solidFill>
                <a:schemeClr val="accent1">
                  <a:lumMod val="60000"/>
                  <a:lumOff val="40000"/>
                </a:schemeClr>
              </a:solidFill>
            </a:endParaRPr>
          </a:p>
          <a:p>
            <a:r>
              <a:rPr lang="en-US" dirty="0">
                <a:solidFill>
                  <a:srgbClr val="00FF00"/>
                </a:solidFill>
              </a:rPr>
              <a:t>Cathode</a:t>
            </a:r>
            <a:r>
              <a:rPr lang="en-US" dirty="0"/>
              <a:t> is </a:t>
            </a:r>
            <a:r>
              <a:rPr lang="en-US" dirty="0">
                <a:solidFill>
                  <a:srgbClr val="FFFF00"/>
                </a:solidFill>
              </a:rPr>
              <a:t>negatively</a:t>
            </a:r>
            <a:br>
              <a:rPr lang="en-US" dirty="0"/>
            </a:br>
            <a:r>
              <a:rPr lang="en-US" dirty="0"/>
              <a:t>charged pole </a:t>
            </a:r>
          </a:p>
          <a:p>
            <a:r>
              <a:rPr lang="en-US" dirty="0">
                <a:solidFill>
                  <a:srgbClr val="00FF00"/>
                </a:solidFill>
              </a:rPr>
              <a:t>Anode</a:t>
            </a:r>
            <a:r>
              <a:rPr lang="en-US" dirty="0"/>
              <a:t> is </a:t>
            </a:r>
            <a:r>
              <a:rPr lang="en-US" dirty="0">
                <a:solidFill>
                  <a:srgbClr val="FFFF00"/>
                </a:solidFill>
              </a:rPr>
              <a:t>positively</a:t>
            </a:r>
            <a:br>
              <a:rPr lang="en-US" dirty="0"/>
            </a:br>
            <a:r>
              <a:rPr lang="en-US" dirty="0"/>
              <a:t>charged pole </a:t>
            </a:r>
          </a:p>
          <a:p>
            <a:endParaRPr lang="en-US" dirty="0"/>
          </a:p>
        </p:txBody>
      </p:sp>
      <p:pic>
        <p:nvPicPr>
          <p:cNvPr id="5" name="Picture 4">
            <a:extLst>
              <a:ext uri="{FF2B5EF4-FFF2-40B4-BE49-F238E27FC236}">
                <a16:creationId xmlns:a16="http://schemas.microsoft.com/office/drawing/2014/main" id="{9F700381-2C11-B35B-BC84-92AA0ABCFACE}"/>
              </a:ext>
            </a:extLst>
          </p:cNvPr>
          <p:cNvPicPr>
            <a:picLocks noChangeAspect="1"/>
          </p:cNvPicPr>
          <p:nvPr/>
        </p:nvPicPr>
        <p:blipFill>
          <a:blip r:embed="rId2"/>
          <a:stretch>
            <a:fillRect/>
          </a:stretch>
        </p:blipFill>
        <p:spPr>
          <a:xfrm>
            <a:off x="6364219" y="2099519"/>
            <a:ext cx="1657581" cy="562053"/>
          </a:xfrm>
          <a:prstGeom prst="rect">
            <a:avLst/>
          </a:prstGeom>
        </p:spPr>
      </p:pic>
      <p:pic>
        <p:nvPicPr>
          <p:cNvPr id="6148" name="Picture 4">
            <a:extLst>
              <a:ext uri="{FF2B5EF4-FFF2-40B4-BE49-F238E27FC236}">
                <a16:creationId xmlns:a16="http://schemas.microsoft.com/office/drawing/2014/main" id="{7B3A6900-BD69-0737-0DF1-70698AEB3E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621" y="3429000"/>
            <a:ext cx="4566970" cy="3012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C247BB9-17E8-15C2-0D7F-4610E35E39C0}"/>
              </a:ext>
            </a:extLst>
          </p:cNvPr>
          <p:cNvPicPr>
            <a:picLocks noChangeAspect="1"/>
          </p:cNvPicPr>
          <p:nvPr/>
        </p:nvPicPr>
        <p:blipFill>
          <a:blip r:embed="rId4"/>
          <a:stretch>
            <a:fillRect/>
          </a:stretch>
        </p:blipFill>
        <p:spPr>
          <a:xfrm>
            <a:off x="6411850" y="2756371"/>
            <a:ext cx="1562318" cy="514422"/>
          </a:xfrm>
          <a:prstGeom prst="rect">
            <a:avLst/>
          </a:prstGeom>
        </p:spPr>
      </p:pic>
    </p:spTree>
    <p:extLst>
      <p:ext uri="{BB962C8B-B14F-4D97-AF65-F5344CB8AC3E}">
        <p14:creationId xmlns:p14="http://schemas.microsoft.com/office/powerpoint/2010/main" val="339332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02702-435A-9475-C2C3-2BCA82E6B6EC}"/>
              </a:ext>
            </a:extLst>
          </p:cNvPr>
          <p:cNvSpPr>
            <a:spLocks noGrp="1"/>
          </p:cNvSpPr>
          <p:nvPr>
            <p:ph type="title"/>
          </p:nvPr>
        </p:nvSpPr>
        <p:spPr/>
        <p:txBody>
          <a:bodyPr/>
          <a:lstStyle/>
          <a:p>
            <a:r>
              <a:rPr lang="en-US" dirty="0"/>
              <a:t>Stock System</a:t>
            </a:r>
          </a:p>
        </p:txBody>
      </p:sp>
      <p:sp>
        <p:nvSpPr>
          <p:cNvPr id="3" name="Content Placeholder 2">
            <a:extLst>
              <a:ext uri="{FF2B5EF4-FFF2-40B4-BE49-F238E27FC236}">
                <a16:creationId xmlns:a16="http://schemas.microsoft.com/office/drawing/2014/main" id="{8283855B-B086-CA0B-62BB-ED19411DA0F0}"/>
              </a:ext>
            </a:extLst>
          </p:cNvPr>
          <p:cNvSpPr>
            <a:spLocks noGrp="1"/>
          </p:cNvSpPr>
          <p:nvPr>
            <p:ph idx="1"/>
          </p:nvPr>
        </p:nvSpPr>
        <p:spPr/>
        <p:txBody>
          <a:bodyPr/>
          <a:lstStyle/>
          <a:p>
            <a:r>
              <a:rPr lang="en-US" dirty="0"/>
              <a:t>Part of the naming system for compounds</a:t>
            </a:r>
          </a:p>
          <a:p>
            <a:endParaRPr lang="en-US" dirty="0"/>
          </a:p>
        </p:txBody>
      </p:sp>
      <p:graphicFrame>
        <p:nvGraphicFramePr>
          <p:cNvPr id="4" name="Table 3">
            <a:extLst>
              <a:ext uri="{FF2B5EF4-FFF2-40B4-BE49-F238E27FC236}">
                <a16:creationId xmlns:a16="http://schemas.microsoft.com/office/drawing/2014/main" id="{41526601-A5AB-DB09-3FD3-8E554A57DCB2}"/>
              </a:ext>
            </a:extLst>
          </p:cNvPr>
          <p:cNvGraphicFramePr>
            <a:graphicFrameLocks noGrp="1"/>
          </p:cNvGraphicFramePr>
          <p:nvPr>
            <p:extLst>
              <p:ext uri="{D42A27DB-BD31-4B8C-83A1-F6EECF244321}">
                <p14:modId xmlns:p14="http://schemas.microsoft.com/office/powerpoint/2010/main" val="725408453"/>
              </p:ext>
            </p:extLst>
          </p:nvPr>
        </p:nvGraphicFramePr>
        <p:xfrm>
          <a:off x="938784" y="2289048"/>
          <a:ext cx="7336537" cy="2187700"/>
        </p:xfrm>
        <a:graphic>
          <a:graphicData uri="http://schemas.openxmlformats.org/drawingml/2006/table">
            <a:tbl>
              <a:tblPr firstRow="1" bandRow="1">
                <a:tableStyleId>{073A0DAA-6AF3-43AB-8588-CEC1D06C72B9}</a:tableStyleId>
              </a:tblPr>
              <a:tblGrid>
                <a:gridCol w="1403341">
                  <a:extLst>
                    <a:ext uri="{9D8B030D-6E8A-4147-A177-3AD203B41FA5}">
                      <a16:colId xmlns:a16="http://schemas.microsoft.com/office/drawing/2014/main" val="1305974696"/>
                    </a:ext>
                  </a:extLst>
                </a:gridCol>
                <a:gridCol w="2359571">
                  <a:extLst>
                    <a:ext uri="{9D8B030D-6E8A-4147-A177-3AD203B41FA5}">
                      <a16:colId xmlns:a16="http://schemas.microsoft.com/office/drawing/2014/main" val="2524810478"/>
                    </a:ext>
                  </a:extLst>
                </a:gridCol>
                <a:gridCol w="2732376">
                  <a:extLst>
                    <a:ext uri="{9D8B030D-6E8A-4147-A177-3AD203B41FA5}">
                      <a16:colId xmlns:a16="http://schemas.microsoft.com/office/drawing/2014/main" val="1873999252"/>
                    </a:ext>
                  </a:extLst>
                </a:gridCol>
                <a:gridCol w="841249">
                  <a:extLst>
                    <a:ext uri="{9D8B030D-6E8A-4147-A177-3AD203B41FA5}">
                      <a16:colId xmlns:a16="http://schemas.microsoft.com/office/drawing/2014/main" val="1445749926"/>
                    </a:ext>
                  </a:extLst>
                </a:gridCol>
              </a:tblGrid>
              <a:tr h="332181">
                <a:tc>
                  <a:txBody>
                    <a:bodyPr/>
                    <a:lstStyle/>
                    <a:p>
                      <a:r>
                        <a:rPr lang="en-US" dirty="0"/>
                        <a:t>Formula</a:t>
                      </a:r>
                    </a:p>
                  </a:txBody>
                  <a:tcPr/>
                </a:tc>
                <a:tc>
                  <a:txBody>
                    <a:bodyPr/>
                    <a:lstStyle/>
                    <a:p>
                      <a:r>
                        <a:rPr lang="en-US" dirty="0"/>
                        <a:t>Old naming</a:t>
                      </a:r>
                    </a:p>
                  </a:txBody>
                  <a:tcPr/>
                </a:tc>
                <a:tc>
                  <a:txBody>
                    <a:bodyPr/>
                    <a:lstStyle/>
                    <a:p>
                      <a:r>
                        <a:rPr lang="en-US" dirty="0"/>
                        <a:t>Stock System</a:t>
                      </a:r>
                    </a:p>
                  </a:txBody>
                  <a:tcPr/>
                </a:tc>
                <a:tc>
                  <a:txBody>
                    <a:bodyPr/>
                    <a:lstStyle/>
                    <a:p>
                      <a:r>
                        <a:rPr lang="en-US" dirty="0"/>
                        <a:t>Ion</a:t>
                      </a:r>
                    </a:p>
                  </a:txBody>
                  <a:tcPr/>
                </a:tc>
                <a:extLst>
                  <a:ext uri="{0D108BD9-81ED-4DB2-BD59-A6C34878D82A}">
                    <a16:rowId xmlns:a16="http://schemas.microsoft.com/office/drawing/2014/main" val="196414450"/>
                  </a:ext>
                </a:extLst>
              </a:tr>
              <a:tr h="414367">
                <a:tc>
                  <a:txBody>
                    <a:bodyPr/>
                    <a:lstStyle/>
                    <a:p>
                      <a:r>
                        <a:rPr lang="en-US" dirty="0" err="1"/>
                        <a:t>CuCl</a:t>
                      </a:r>
                      <a:endParaRPr lang="en-US" dirty="0"/>
                    </a:p>
                  </a:txBody>
                  <a:tcPr/>
                </a:tc>
                <a:tc>
                  <a:txBody>
                    <a:bodyPr/>
                    <a:lstStyle/>
                    <a:p>
                      <a:r>
                        <a:rPr lang="en-US" dirty="0"/>
                        <a:t>cuprous chloride</a:t>
                      </a:r>
                    </a:p>
                  </a:txBody>
                  <a:tcPr/>
                </a:tc>
                <a:tc>
                  <a:txBody>
                    <a:bodyPr/>
                    <a:lstStyle/>
                    <a:p>
                      <a:r>
                        <a:rPr lang="en-US" dirty="0"/>
                        <a:t>copper(I) chloride</a:t>
                      </a:r>
                    </a:p>
                  </a:txBody>
                  <a:tcPr/>
                </a:tc>
                <a:tc>
                  <a:txBody>
                    <a:bodyPr/>
                    <a:lstStyle/>
                    <a:p>
                      <a:r>
                        <a:rPr lang="en-US" dirty="0"/>
                        <a:t>Cu</a:t>
                      </a:r>
                      <a:r>
                        <a:rPr lang="en-US" baseline="30000" dirty="0"/>
                        <a:t>+</a:t>
                      </a:r>
                    </a:p>
                  </a:txBody>
                  <a:tcPr/>
                </a:tc>
                <a:extLst>
                  <a:ext uri="{0D108BD9-81ED-4DB2-BD59-A6C34878D82A}">
                    <a16:rowId xmlns:a16="http://schemas.microsoft.com/office/drawing/2014/main" val="2717865137"/>
                  </a:ext>
                </a:extLst>
              </a:tr>
              <a:tr h="369783">
                <a:tc>
                  <a:txBody>
                    <a:bodyPr/>
                    <a:lstStyle/>
                    <a:p>
                      <a:r>
                        <a:rPr lang="en-US" dirty="0"/>
                        <a:t>CuCl</a:t>
                      </a:r>
                      <a:r>
                        <a:rPr lang="en-US" baseline="-25000" dirty="0"/>
                        <a:t>2</a:t>
                      </a:r>
                    </a:p>
                  </a:txBody>
                  <a:tcPr/>
                </a:tc>
                <a:tc>
                  <a:txBody>
                    <a:bodyPr/>
                    <a:lstStyle/>
                    <a:p>
                      <a:r>
                        <a:rPr lang="en-US" dirty="0"/>
                        <a:t>cupric chloride</a:t>
                      </a:r>
                    </a:p>
                  </a:txBody>
                  <a:tcPr/>
                </a:tc>
                <a:tc>
                  <a:txBody>
                    <a:bodyPr/>
                    <a:lstStyle/>
                    <a:p>
                      <a:r>
                        <a:rPr lang="en-US" dirty="0"/>
                        <a:t>copper(II) chloride</a:t>
                      </a:r>
                    </a:p>
                  </a:txBody>
                  <a:tcPr/>
                </a:tc>
                <a:tc>
                  <a:txBody>
                    <a:bodyPr/>
                    <a:lstStyle/>
                    <a:p>
                      <a:r>
                        <a:rPr lang="en-US" dirty="0"/>
                        <a:t>Cu</a:t>
                      </a:r>
                      <a:r>
                        <a:rPr lang="en-US" baseline="30000" dirty="0"/>
                        <a:t>2+</a:t>
                      </a:r>
                    </a:p>
                  </a:txBody>
                  <a:tcPr/>
                </a:tc>
                <a:extLst>
                  <a:ext uri="{0D108BD9-81ED-4DB2-BD59-A6C34878D82A}">
                    <a16:rowId xmlns:a16="http://schemas.microsoft.com/office/drawing/2014/main" val="3110002904"/>
                  </a:ext>
                </a:extLst>
              </a:tr>
              <a:tr h="508682">
                <a:tc>
                  <a:txBody>
                    <a:bodyPr/>
                    <a:lstStyle/>
                    <a:p>
                      <a:r>
                        <a:rPr lang="en-US" dirty="0"/>
                        <a:t>FeCl</a:t>
                      </a:r>
                      <a:r>
                        <a:rPr lang="en-US" baseline="-25000" dirty="0"/>
                        <a:t>2</a:t>
                      </a:r>
                    </a:p>
                  </a:txBody>
                  <a:tcPr/>
                </a:tc>
                <a:tc>
                  <a:txBody>
                    <a:bodyPr/>
                    <a:lstStyle/>
                    <a:p>
                      <a:r>
                        <a:rPr lang="en-US" dirty="0"/>
                        <a:t>ferrous chloride</a:t>
                      </a:r>
                    </a:p>
                  </a:txBody>
                  <a:tcPr/>
                </a:tc>
                <a:tc>
                  <a:txBody>
                    <a:bodyPr/>
                    <a:lstStyle/>
                    <a:p>
                      <a:r>
                        <a:rPr lang="en-US" dirty="0"/>
                        <a:t>iron(II) chloride</a:t>
                      </a:r>
                    </a:p>
                  </a:txBody>
                  <a:tcPr/>
                </a:tc>
                <a:tc>
                  <a:txBody>
                    <a:bodyPr/>
                    <a:lstStyle/>
                    <a:p>
                      <a:r>
                        <a:rPr lang="en-US" dirty="0"/>
                        <a:t>Fe</a:t>
                      </a:r>
                      <a:r>
                        <a:rPr lang="en-US" baseline="30000" dirty="0"/>
                        <a:t>2+</a:t>
                      </a:r>
                    </a:p>
                  </a:txBody>
                  <a:tcPr/>
                </a:tc>
                <a:extLst>
                  <a:ext uri="{0D108BD9-81ED-4DB2-BD59-A6C34878D82A}">
                    <a16:rowId xmlns:a16="http://schemas.microsoft.com/office/drawing/2014/main" val="3765793261"/>
                  </a:ext>
                </a:extLst>
              </a:tr>
              <a:tr h="529108">
                <a:tc>
                  <a:txBody>
                    <a:bodyPr/>
                    <a:lstStyle/>
                    <a:p>
                      <a:r>
                        <a:rPr lang="en-US" dirty="0"/>
                        <a:t>FeCl</a:t>
                      </a:r>
                      <a:r>
                        <a:rPr lang="en-US" baseline="-25000" dirty="0"/>
                        <a:t>3</a:t>
                      </a:r>
                    </a:p>
                  </a:txBody>
                  <a:tcPr/>
                </a:tc>
                <a:tc>
                  <a:txBody>
                    <a:bodyPr/>
                    <a:lstStyle/>
                    <a:p>
                      <a:r>
                        <a:rPr lang="en-US" dirty="0"/>
                        <a:t>ferric chloride</a:t>
                      </a:r>
                    </a:p>
                  </a:txBody>
                  <a:tcPr/>
                </a:tc>
                <a:tc>
                  <a:txBody>
                    <a:bodyPr/>
                    <a:lstStyle/>
                    <a:p>
                      <a:r>
                        <a:rPr lang="en-US" dirty="0"/>
                        <a:t>iron(III) chloride</a:t>
                      </a:r>
                    </a:p>
                  </a:txBody>
                  <a:tcPr/>
                </a:tc>
                <a:tc>
                  <a:txBody>
                    <a:bodyPr/>
                    <a:lstStyle/>
                    <a:p>
                      <a:r>
                        <a:rPr lang="en-US" dirty="0"/>
                        <a:t>Fe</a:t>
                      </a:r>
                      <a:r>
                        <a:rPr lang="en-US" baseline="30000" dirty="0"/>
                        <a:t>3+</a:t>
                      </a:r>
                    </a:p>
                  </a:txBody>
                  <a:tcPr/>
                </a:tc>
                <a:extLst>
                  <a:ext uri="{0D108BD9-81ED-4DB2-BD59-A6C34878D82A}">
                    <a16:rowId xmlns:a16="http://schemas.microsoft.com/office/drawing/2014/main" val="4045849010"/>
                  </a:ext>
                </a:extLst>
              </a:tr>
            </a:tbl>
          </a:graphicData>
        </a:graphic>
      </p:graphicFrame>
    </p:spTree>
    <p:extLst>
      <p:ext uri="{BB962C8B-B14F-4D97-AF65-F5344CB8AC3E}">
        <p14:creationId xmlns:p14="http://schemas.microsoft.com/office/powerpoint/2010/main" val="2361988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BDF8-1B43-DE27-5BC4-1DC74053E6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E8815-2818-AB14-1741-0BB0C848B423}"/>
              </a:ext>
            </a:extLst>
          </p:cNvPr>
          <p:cNvSpPr>
            <a:spLocks noGrp="1"/>
          </p:cNvSpPr>
          <p:nvPr>
            <p:ph type="title"/>
          </p:nvPr>
        </p:nvSpPr>
        <p:spPr>
          <a:xfrm>
            <a:off x="349955" y="363788"/>
            <a:ext cx="8421512" cy="830997"/>
          </a:xfrm>
        </p:spPr>
        <p:txBody>
          <a:bodyPr/>
          <a:lstStyle/>
          <a:p>
            <a:r>
              <a:rPr lang="en-US" dirty="0"/>
              <a:t>Criss-Cross Method</a:t>
            </a:r>
          </a:p>
        </p:txBody>
      </p:sp>
      <p:sp>
        <p:nvSpPr>
          <p:cNvPr id="6" name="Content Placeholder 5">
            <a:extLst>
              <a:ext uri="{FF2B5EF4-FFF2-40B4-BE49-F238E27FC236}">
                <a16:creationId xmlns:a16="http://schemas.microsoft.com/office/drawing/2014/main" id="{C007813E-4AC6-54D2-BB49-FCDCE7AB5441}"/>
              </a:ext>
            </a:extLst>
          </p:cNvPr>
          <p:cNvSpPr>
            <a:spLocks noGrp="1"/>
          </p:cNvSpPr>
          <p:nvPr>
            <p:ph idx="1"/>
          </p:nvPr>
        </p:nvSpPr>
        <p:spPr/>
        <p:txBody>
          <a:bodyPr/>
          <a:lstStyle/>
          <a:p>
            <a:r>
              <a:rPr lang="en-US" dirty="0"/>
              <a:t>If you are trying to figure out number of atoms in a formula unit or molecule where the cations and anions have different charge magnitudes, this method helps</a:t>
            </a:r>
          </a:p>
          <a:p>
            <a:r>
              <a:rPr lang="en-US" dirty="0"/>
              <a:t>Formulas for ionic compounds regarded as empirical formulas: use lowest ratio</a:t>
            </a:r>
          </a:p>
          <a:p>
            <a:pPr marL="0" indent="0">
              <a:buNone/>
            </a:pPr>
            <a:r>
              <a:rPr lang="en-US" dirty="0">
                <a:solidFill>
                  <a:schemeClr val="accent1">
                    <a:lumMod val="60000"/>
                    <a:lumOff val="40000"/>
                  </a:schemeClr>
                </a:solidFill>
              </a:rPr>
              <a:t>lead (IV) oxide</a:t>
            </a:r>
          </a:p>
          <a:p>
            <a:pPr marL="0" indent="0">
              <a:buNone/>
            </a:pPr>
            <a:endParaRPr lang="en-US" dirty="0">
              <a:solidFill>
                <a:schemeClr val="accent1">
                  <a:lumMod val="60000"/>
                  <a:lumOff val="40000"/>
                </a:schemeClr>
              </a:solidFill>
            </a:endParaRPr>
          </a:p>
        </p:txBody>
      </p:sp>
      <p:graphicFrame>
        <p:nvGraphicFramePr>
          <p:cNvPr id="3" name="Table 2">
            <a:extLst>
              <a:ext uri="{FF2B5EF4-FFF2-40B4-BE49-F238E27FC236}">
                <a16:creationId xmlns:a16="http://schemas.microsoft.com/office/drawing/2014/main" id="{FFB742D5-0572-B4DE-43EE-F120334F2325}"/>
              </a:ext>
            </a:extLst>
          </p:cNvPr>
          <p:cNvGraphicFramePr>
            <a:graphicFrameLocks noGrp="1"/>
          </p:cNvGraphicFramePr>
          <p:nvPr>
            <p:extLst>
              <p:ext uri="{D42A27DB-BD31-4B8C-83A1-F6EECF244321}">
                <p14:modId xmlns:p14="http://schemas.microsoft.com/office/powerpoint/2010/main" val="1724738944"/>
              </p:ext>
            </p:extLst>
          </p:nvPr>
        </p:nvGraphicFramePr>
        <p:xfrm>
          <a:off x="589695" y="4579635"/>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Pb</a:t>
                      </a:r>
                      <a:r>
                        <a:rPr lang="en-US" baseline="30000" dirty="0"/>
                        <a:t>4+</a:t>
                      </a:r>
                      <a:r>
                        <a:rPr lang="en-US" dirty="0"/>
                        <a:t>, O</a:t>
                      </a:r>
                      <a:r>
                        <a:rPr lang="en-US" baseline="30000"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Pb</a:t>
                      </a:r>
                      <a:r>
                        <a:rPr lang="en-US" baseline="-25000" dirty="0"/>
                        <a:t>2</a:t>
                      </a:r>
                      <a:r>
                        <a:rPr lang="en-US" dirty="0"/>
                        <a:t>O</a:t>
                      </a:r>
                      <a:r>
                        <a:rPr lang="en-US" baseline="-25000" dirty="0"/>
                        <a:t>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Find “greatest common divisor” </a:t>
                      </a:r>
                      <a:r>
                        <a:rPr lang="en-US" dirty="0">
                          <a:sym typeface="Wingdings" panose="05000000000000000000" pitchFamily="2" charset="2"/>
                        </a:rPr>
                        <a:t> 2 </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PbO</a:t>
                      </a:r>
                      <a:r>
                        <a:rPr lang="en-US" baseline="-25000" dirty="0"/>
                        <a:t>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spTree>
    <p:extLst>
      <p:ext uri="{BB962C8B-B14F-4D97-AF65-F5344CB8AC3E}">
        <p14:creationId xmlns:p14="http://schemas.microsoft.com/office/powerpoint/2010/main" val="15931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3416D-C776-2A91-9F7A-864B89DD2CBF}"/>
            </a:ext>
          </a:extLst>
        </p:cNvPr>
        <p:cNvGrpSpPr/>
        <p:nvPr/>
      </p:nvGrpSpPr>
      <p:grpSpPr>
        <a:xfrm>
          <a:off x="0" y="0"/>
          <a:ext cx="0" cy="0"/>
          <a:chOff x="0" y="0"/>
          <a:chExt cx="0" cy="0"/>
        </a:xfrm>
      </p:grpSpPr>
      <p:sp>
        <p:nvSpPr>
          <p:cNvPr id="6" name="Content Placeholder 5">
            <a:extLst>
              <a:ext uri="{FF2B5EF4-FFF2-40B4-BE49-F238E27FC236}">
                <a16:creationId xmlns:a16="http://schemas.microsoft.com/office/drawing/2014/main" id="{1829F090-4E85-74F1-2AC0-56AA20BE7C9E}"/>
              </a:ext>
            </a:extLst>
          </p:cNvPr>
          <p:cNvSpPr>
            <a:spLocks noGrp="1"/>
          </p:cNvSpPr>
          <p:nvPr>
            <p:ph idx="1"/>
          </p:nvPr>
        </p:nvSpPr>
        <p:spPr/>
        <p:txBody>
          <a:bodyPr/>
          <a:lstStyle/>
          <a:p>
            <a:pPr marL="0" indent="0">
              <a:buNone/>
            </a:pPr>
            <a:r>
              <a:rPr lang="en-US" dirty="0">
                <a:solidFill>
                  <a:schemeClr val="accent1">
                    <a:lumMod val="60000"/>
                    <a:lumOff val="40000"/>
                  </a:schemeClr>
                </a:solidFill>
              </a:rPr>
              <a:t>calcium oxide</a:t>
            </a:r>
          </a:p>
          <a:p>
            <a:pPr marL="0" indent="0">
              <a:buNone/>
            </a:pPr>
            <a:endParaRPr lang="en-US" dirty="0">
              <a:solidFill>
                <a:schemeClr val="accent1">
                  <a:lumMod val="60000"/>
                  <a:lumOff val="40000"/>
                </a:schemeClr>
              </a:solidFill>
            </a:endParaRPr>
          </a:p>
          <a:p>
            <a:pPr marL="0" indent="0">
              <a:buNone/>
            </a:pPr>
            <a:endParaRPr lang="en-US" dirty="0">
              <a:solidFill>
                <a:schemeClr val="accent1">
                  <a:lumMod val="60000"/>
                  <a:lumOff val="40000"/>
                </a:schemeClr>
              </a:solidFill>
            </a:endParaRPr>
          </a:p>
          <a:p>
            <a:pPr marL="0" indent="0">
              <a:buNone/>
            </a:pPr>
            <a:endParaRPr lang="en-US" dirty="0">
              <a:solidFill>
                <a:schemeClr val="accent1">
                  <a:lumMod val="60000"/>
                  <a:lumOff val="40000"/>
                </a:schemeClr>
              </a:solidFill>
            </a:endParaRPr>
          </a:p>
          <a:p>
            <a:pPr marL="0" indent="0">
              <a:buNone/>
            </a:pPr>
            <a:r>
              <a:rPr lang="en-US" dirty="0">
                <a:solidFill>
                  <a:schemeClr val="accent1">
                    <a:lumMod val="60000"/>
                    <a:lumOff val="40000"/>
                  </a:schemeClr>
                </a:solidFill>
              </a:rPr>
              <a:t>copper(I) sulfide</a:t>
            </a:r>
          </a:p>
        </p:txBody>
      </p:sp>
      <p:sp>
        <p:nvSpPr>
          <p:cNvPr id="2" name="Title 1">
            <a:extLst>
              <a:ext uri="{FF2B5EF4-FFF2-40B4-BE49-F238E27FC236}">
                <a16:creationId xmlns:a16="http://schemas.microsoft.com/office/drawing/2014/main" id="{D8C3FB24-7D78-65CA-1283-6C9A39AE0E57}"/>
              </a:ext>
            </a:extLst>
          </p:cNvPr>
          <p:cNvSpPr>
            <a:spLocks noGrp="1"/>
          </p:cNvSpPr>
          <p:nvPr>
            <p:ph type="title"/>
          </p:nvPr>
        </p:nvSpPr>
        <p:spPr>
          <a:xfrm>
            <a:off x="349955" y="363788"/>
            <a:ext cx="8421512" cy="830997"/>
          </a:xfrm>
        </p:spPr>
        <p:txBody>
          <a:bodyPr/>
          <a:lstStyle/>
          <a:p>
            <a:r>
              <a:rPr lang="en-US" dirty="0"/>
              <a:t>Criss-Cross Method (more)</a:t>
            </a:r>
          </a:p>
        </p:txBody>
      </p:sp>
      <p:graphicFrame>
        <p:nvGraphicFramePr>
          <p:cNvPr id="3" name="Table 2">
            <a:extLst>
              <a:ext uri="{FF2B5EF4-FFF2-40B4-BE49-F238E27FC236}">
                <a16:creationId xmlns:a16="http://schemas.microsoft.com/office/drawing/2014/main" id="{E81DC3E1-F74D-F678-0AAF-710D0D56C662}"/>
              </a:ext>
            </a:extLst>
          </p:cNvPr>
          <p:cNvGraphicFramePr>
            <a:graphicFrameLocks noGrp="1"/>
          </p:cNvGraphicFramePr>
          <p:nvPr>
            <p:extLst>
              <p:ext uri="{D42A27DB-BD31-4B8C-83A1-F6EECF244321}">
                <p14:modId xmlns:p14="http://schemas.microsoft.com/office/powerpoint/2010/main" val="3804020613"/>
              </p:ext>
            </p:extLst>
          </p:nvPr>
        </p:nvGraphicFramePr>
        <p:xfrm>
          <a:off x="600984" y="1798530"/>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Ca</a:t>
                      </a:r>
                      <a:r>
                        <a:rPr lang="en-US" baseline="30000" dirty="0"/>
                        <a:t>2+</a:t>
                      </a:r>
                      <a:r>
                        <a:rPr lang="en-US" dirty="0"/>
                        <a:t>, O</a:t>
                      </a:r>
                      <a:r>
                        <a:rPr lang="en-US" baseline="30000"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Ca</a:t>
                      </a:r>
                      <a:r>
                        <a:rPr lang="en-US" baseline="-25000" dirty="0"/>
                        <a:t>2</a:t>
                      </a:r>
                      <a:r>
                        <a:rPr lang="en-US" dirty="0"/>
                        <a:t>O</a:t>
                      </a:r>
                      <a:r>
                        <a:rPr lang="en-US" baseline="-25000" dirty="0"/>
                        <a:t>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Find “greatest common divisor” </a:t>
                      </a:r>
                      <a:r>
                        <a:rPr lang="en-US" dirty="0">
                          <a:sym typeface="Wingdings" panose="05000000000000000000" pitchFamily="2" charset="2"/>
                        </a:rPr>
                        <a:t> 2 </a:t>
                      </a:r>
                      <a:endParaRPr lang="en-US" dirty="0"/>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CaO</a:t>
                      </a:r>
                      <a:endParaRPr lang="en-US" baseline="-25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graphicFrame>
        <p:nvGraphicFramePr>
          <p:cNvPr id="4" name="Table 3">
            <a:extLst>
              <a:ext uri="{FF2B5EF4-FFF2-40B4-BE49-F238E27FC236}">
                <a16:creationId xmlns:a16="http://schemas.microsoft.com/office/drawing/2014/main" id="{30065D7A-5F15-5831-EB66-9AD40ED6DE4C}"/>
              </a:ext>
            </a:extLst>
          </p:cNvPr>
          <p:cNvGraphicFramePr>
            <a:graphicFrameLocks noGrp="1"/>
          </p:cNvGraphicFramePr>
          <p:nvPr>
            <p:extLst>
              <p:ext uri="{D42A27DB-BD31-4B8C-83A1-F6EECF244321}">
                <p14:modId xmlns:p14="http://schemas.microsoft.com/office/powerpoint/2010/main" val="1415599985"/>
              </p:ext>
            </p:extLst>
          </p:nvPr>
        </p:nvGraphicFramePr>
        <p:xfrm>
          <a:off x="589695" y="3646730"/>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Cu</a:t>
                      </a:r>
                      <a:r>
                        <a:rPr lang="en-US" baseline="30000" dirty="0"/>
                        <a:t>+</a:t>
                      </a:r>
                      <a:r>
                        <a:rPr lang="en-US" dirty="0"/>
                        <a:t>, S</a:t>
                      </a:r>
                      <a:r>
                        <a:rPr lang="en-US" baseline="30000"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Cu</a:t>
                      </a:r>
                      <a:r>
                        <a:rPr lang="en-US" baseline="-25000" dirty="0"/>
                        <a:t>2</a:t>
                      </a:r>
                      <a:r>
                        <a:rPr lang="en-US" dirty="0"/>
                        <a:t>S</a:t>
                      </a:r>
                      <a:r>
                        <a:rPr lang="en-US" baseline="-25000" dirty="0"/>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Nothing to divide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Cu</a:t>
                      </a:r>
                      <a:r>
                        <a:rPr lang="en-US" baseline="-25000" dirty="0"/>
                        <a:t>2</a:t>
                      </a:r>
                      <a:r>
                        <a:rPr lang="en-US" dirty="0"/>
                        <a:t>S</a:t>
                      </a:r>
                      <a:endParaRPr lang="en-US" baseline="-25000"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spTree>
    <p:extLst>
      <p:ext uri="{BB962C8B-B14F-4D97-AF65-F5344CB8AC3E}">
        <p14:creationId xmlns:p14="http://schemas.microsoft.com/office/powerpoint/2010/main" val="2842421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FF296-671F-E560-8E8A-2F45069A4B0B}"/>
              </a:ext>
            </a:extLst>
          </p:cNvPr>
          <p:cNvSpPr>
            <a:spLocks noGrp="1"/>
          </p:cNvSpPr>
          <p:nvPr>
            <p:ph type="title"/>
          </p:nvPr>
        </p:nvSpPr>
        <p:spPr/>
        <p:txBody>
          <a:bodyPr/>
          <a:lstStyle/>
          <a:p>
            <a:r>
              <a:rPr lang="en-US" dirty="0"/>
              <a:t>Polyatomic Ions</a:t>
            </a:r>
          </a:p>
        </p:txBody>
      </p:sp>
      <p:sp>
        <p:nvSpPr>
          <p:cNvPr id="3" name="Content Placeholder 2">
            <a:extLst>
              <a:ext uri="{FF2B5EF4-FFF2-40B4-BE49-F238E27FC236}">
                <a16:creationId xmlns:a16="http://schemas.microsoft.com/office/drawing/2014/main" id="{73747D60-BCF0-7D84-CDEE-7491240C81ED}"/>
              </a:ext>
            </a:extLst>
          </p:cNvPr>
          <p:cNvSpPr>
            <a:spLocks noGrp="1"/>
          </p:cNvSpPr>
          <p:nvPr>
            <p:ph idx="1"/>
          </p:nvPr>
        </p:nvSpPr>
        <p:spPr/>
        <p:txBody>
          <a:bodyPr/>
          <a:lstStyle/>
          <a:p>
            <a:r>
              <a:rPr lang="en-US" dirty="0"/>
              <a:t>In previous slides, we saw cations/anions as single elements</a:t>
            </a:r>
          </a:p>
          <a:p>
            <a:r>
              <a:rPr lang="en-US" dirty="0"/>
              <a:t>Here the anion is polyatomic. The method still applies. Note how parentheses are placed around the polyatomic (an)ion to treat it as an ionic group</a:t>
            </a:r>
          </a:p>
          <a:p>
            <a:endParaRPr lang="en-US" dirty="0">
              <a:solidFill>
                <a:schemeClr val="accent1">
                  <a:lumMod val="60000"/>
                  <a:lumOff val="40000"/>
                </a:schemeClr>
              </a:solidFill>
            </a:endParaRPr>
          </a:p>
          <a:p>
            <a:r>
              <a:rPr lang="en-US" dirty="0">
                <a:solidFill>
                  <a:schemeClr val="accent1">
                    <a:lumMod val="60000"/>
                    <a:lumOff val="40000"/>
                  </a:schemeClr>
                </a:solidFill>
              </a:rPr>
              <a:t>calcium nitrate</a:t>
            </a:r>
          </a:p>
          <a:p>
            <a:endParaRPr lang="en-US" dirty="0"/>
          </a:p>
        </p:txBody>
      </p:sp>
      <p:graphicFrame>
        <p:nvGraphicFramePr>
          <p:cNvPr id="4" name="Table 3">
            <a:extLst>
              <a:ext uri="{FF2B5EF4-FFF2-40B4-BE49-F238E27FC236}">
                <a16:creationId xmlns:a16="http://schemas.microsoft.com/office/drawing/2014/main" id="{BE069130-8EC5-0856-6F2C-FDF1988AD38E}"/>
              </a:ext>
            </a:extLst>
          </p:cNvPr>
          <p:cNvGraphicFramePr>
            <a:graphicFrameLocks noGrp="1"/>
          </p:cNvGraphicFramePr>
          <p:nvPr>
            <p:extLst>
              <p:ext uri="{D42A27DB-BD31-4B8C-83A1-F6EECF244321}">
                <p14:modId xmlns:p14="http://schemas.microsoft.com/office/powerpoint/2010/main" val="448319064"/>
              </p:ext>
            </p:extLst>
          </p:nvPr>
        </p:nvGraphicFramePr>
        <p:xfrm>
          <a:off x="522318" y="4541880"/>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Ca</a:t>
                      </a:r>
                      <a:r>
                        <a:rPr lang="en-US" baseline="30000" dirty="0"/>
                        <a:t>2+</a:t>
                      </a:r>
                      <a:r>
                        <a:rPr lang="en-US" dirty="0"/>
                        <a:t>, NO</a:t>
                      </a:r>
                      <a:r>
                        <a:rPr lang="en-US" baseline="-25000" dirty="0"/>
                        <a:t>3</a:t>
                      </a:r>
                      <a:r>
                        <a:rPr lang="en-US" baseline="30000" dirty="0"/>
                        <a:t>-</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Ca</a:t>
                      </a:r>
                      <a:r>
                        <a:rPr lang="en-US" baseline="-25000" dirty="0"/>
                        <a:t>1</a:t>
                      </a:r>
                      <a:r>
                        <a:rPr lang="en-US" dirty="0"/>
                        <a:t>(NO</a:t>
                      </a:r>
                      <a:r>
                        <a:rPr lang="en-US" baseline="-25000" dirty="0"/>
                        <a:t>3</a:t>
                      </a:r>
                      <a:r>
                        <a:rPr lang="en-US" dirty="0"/>
                        <a:t>)</a:t>
                      </a:r>
                      <a:r>
                        <a:rPr lang="en-US" baseline="-25000" dirty="0"/>
                        <a:t>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Nothing to divide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Ca(NO</a:t>
                      </a:r>
                      <a:r>
                        <a:rPr lang="en-US" baseline="-25000" dirty="0"/>
                        <a:t>3</a:t>
                      </a:r>
                      <a:r>
                        <a:rPr lang="en-US" dirty="0"/>
                        <a:t>)</a:t>
                      </a:r>
                      <a:r>
                        <a:rPr lang="en-US" baseline="-25000" dirty="0"/>
                        <a:t>2</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spTree>
    <p:extLst>
      <p:ext uri="{BB962C8B-B14F-4D97-AF65-F5344CB8AC3E}">
        <p14:creationId xmlns:p14="http://schemas.microsoft.com/office/powerpoint/2010/main" val="10116134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50BC8-0E90-4A24-62EE-9FD2D44584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E323D2-7E39-E88E-B6DE-D8BB943BE0D4}"/>
              </a:ext>
            </a:extLst>
          </p:cNvPr>
          <p:cNvSpPr>
            <a:spLocks noGrp="1"/>
          </p:cNvSpPr>
          <p:nvPr>
            <p:ph type="title"/>
          </p:nvPr>
        </p:nvSpPr>
        <p:spPr/>
        <p:txBody>
          <a:bodyPr/>
          <a:lstStyle/>
          <a:p>
            <a:r>
              <a:rPr lang="en-US" dirty="0"/>
              <a:t>Polyatomic Ions</a:t>
            </a:r>
          </a:p>
        </p:txBody>
      </p:sp>
      <p:sp>
        <p:nvSpPr>
          <p:cNvPr id="3" name="Content Placeholder 2">
            <a:extLst>
              <a:ext uri="{FF2B5EF4-FFF2-40B4-BE49-F238E27FC236}">
                <a16:creationId xmlns:a16="http://schemas.microsoft.com/office/drawing/2014/main" id="{B20D0502-DEBF-6ADB-F9C7-2A0B9F443236}"/>
              </a:ext>
            </a:extLst>
          </p:cNvPr>
          <p:cNvSpPr>
            <a:spLocks noGrp="1"/>
          </p:cNvSpPr>
          <p:nvPr>
            <p:ph idx="1"/>
          </p:nvPr>
        </p:nvSpPr>
        <p:spPr/>
        <p:txBody>
          <a:bodyPr/>
          <a:lstStyle/>
          <a:p>
            <a:r>
              <a:rPr lang="en-US" dirty="0">
                <a:solidFill>
                  <a:schemeClr val="accent1">
                    <a:lumMod val="60000"/>
                    <a:lumOff val="40000"/>
                  </a:schemeClr>
                </a:solidFill>
              </a:rPr>
              <a:t>potassium sulfate</a:t>
            </a:r>
          </a:p>
          <a:p>
            <a:endParaRPr lang="en-US" dirty="0">
              <a:solidFill>
                <a:schemeClr val="accent1">
                  <a:lumMod val="60000"/>
                  <a:lumOff val="40000"/>
                </a:schemeClr>
              </a:solidFill>
            </a:endParaRPr>
          </a:p>
          <a:p>
            <a:endParaRPr lang="en-US" dirty="0">
              <a:solidFill>
                <a:schemeClr val="accent1">
                  <a:lumMod val="60000"/>
                  <a:lumOff val="40000"/>
                </a:schemeClr>
              </a:solidFill>
            </a:endParaRPr>
          </a:p>
          <a:p>
            <a:endParaRPr lang="en-US" dirty="0">
              <a:solidFill>
                <a:schemeClr val="accent1">
                  <a:lumMod val="60000"/>
                  <a:lumOff val="40000"/>
                </a:schemeClr>
              </a:solidFill>
            </a:endParaRPr>
          </a:p>
          <a:p>
            <a:endParaRPr lang="en-US" dirty="0">
              <a:solidFill>
                <a:schemeClr val="accent1">
                  <a:lumMod val="60000"/>
                  <a:lumOff val="40000"/>
                </a:schemeClr>
              </a:solidFill>
            </a:endParaRPr>
          </a:p>
          <a:p>
            <a:endParaRPr lang="en-US" dirty="0"/>
          </a:p>
          <a:p>
            <a:endParaRPr lang="en-US" dirty="0"/>
          </a:p>
          <a:p>
            <a:r>
              <a:rPr lang="en-US" dirty="0"/>
              <a:t>In the calcium nitrate, we have TWO nitrates, so we had to use parentheses in final formula to show the group and add the subscript 2</a:t>
            </a:r>
          </a:p>
          <a:p>
            <a:r>
              <a:rPr lang="en-US" dirty="0"/>
              <a:t>If there is only 1 polyatomic ion group, we don’t need parentheses</a:t>
            </a:r>
          </a:p>
          <a:p>
            <a:endParaRPr lang="en-US" dirty="0"/>
          </a:p>
        </p:txBody>
      </p:sp>
      <p:graphicFrame>
        <p:nvGraphicFramePr>
          <p:cNvPr id="4" name="Table 3">
            <a:extLst>
              <a:ext uri="{FF2B5EF4-FFF2-40B4-BE49-F238E27FC236}">
                <a16:creationId xmlns:a16="http://schemas.microsoft.com/office/drawing/2014/main" id="{A612078D-F35E-EF3D-A9A8-D067A81C4EF7}"/>
              </a:ext>
            </a:extLst>
          </p:cNvPr>
          <p:cNvGraphicFramePr>
            <a:graphicFrameLocks noGrp="1"/>
          </p:cNvGraphicFramePr>
          <p:nvPr>
            <p:extLst>
              <p:ext uri="{D42A27DB-BD31-4B8C-83A1-F6EECF244321}">
                <p14:modId xmlns:p14="http://schemas.microsoft.com/office/powerpoint/2010/main" val="36294088"/>
              </p:ext>
            </p:extLst>
          </p:nvPr>
        </p:nvGraphicFramePr>
        <p:xfrm>
          <a:off x="589695" y="2405072"/>
          <a:ext cx="7942031" cy="1381760"/>
        </p:xfrm>
        <a:graphic>
          <a:graphicData uri="http://schemas.openxmlformats.org/drawingml/2006/table">
            <a:tbl>
              <a:tblPr firstRow="1" bandRow="1">
                <a:tableStyleId>{2D5ABB26-0587-4C30-8999-92F81FD0307C}</a:tableStyleId>
              </a:tblPr>
              <a:tblGrid>
                <a:gridCol w="5400358">
                  <a:extLst>
                    <a:ext uri="{9D8B030D-6E8A-4147-A177-3AD203B41FA5}">
                      <a16:colId xmlns:a16="http://schemas.microsoft.com/office/drawing/2014/main" val="3084932355"/>
                    </a:ext>
                  </a:extLst>
                </a:gridCol>
                <a:gridCol w="2541673">
                  <a:extLst>
                    <a:ext uri="{9D8B030D-6E8A-4147-A177-3AD203B41FA5}">
                      <a16:colId xmlns:a16="http://schemas.microsoft.com/office/drawing/2014/main" val="3178382792"/>
                    </a:ext>
                  </a:extLst>
                </a:gridCol>
              </a:tblGrid>
              <a:tr h="370840">
                <a:tc>
                  <a:txBody>
                    <a:bodyPr/>
                    <a:lstStyle/>
                    <a:p>
                      <a:r>
                        <a:rPr lang="en-US" sz="1600" dirty="0"/>
                        <a:t>What is cation and anion?</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a:t>K</a:t>
                      </a:r>
                      <a:r>
                        <a:rPr lang="en-US" baseline="30000" dirty="0"/>
                        <a:t>+</a:t>
                      </a:r>
                      <a:r>
                        <a:rPr lang="en-US" dirty="0"/>
                        <a:t>, SO</a:t>
                      </a:r>
                      <a:r>
                        <a:rPr lang="en-US" baseline="-25000" dirty="0"/>
                        <a:t>4</a:t>
                      </a:r>
                      <a:r>
                        <a:rPr lang="en-US" baseline="30000" dirty="0"/>
                        <a:t>2-</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1823115"/>
                  </a:ext>
                </a:extLst>
              </a:tr>
              <a:tr h="370840">
                <a:tc>
                  <a:txBody>
                    <a:bodyPr/>
                    <a:lstStyle/>
                    <a:p>
                      <a:r>
                        <a:rPr lang="en-US" dirty="0"/>
                        <a:t>Exchange charge magnitudes to be subscripts on other atoms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a:t>K</a:t>
                      </a:r>
                      <a:r>
                        <a:rPr lang="en-US" baseline="-25000" dirty="0"/>
                        <a:t>2</a:t>
                      </a:r>
                      <a:r>
                        <a:rPr lang="en-US" dirty="0"/>
                        <a:t>(SO</a:t>
                      </a:r>
                      <a:r>
                        <a:rPr lang="en-US" baseline="-25000" dirty="0"/>
                        <a:t>4</a:t>
                      </a:r>
                      <a:r>
                        <a:rPr lang="en-US" dirty="0"/>
                        <a:t>)</a:t>
                      </a:r>
                      <a:r>
                        <a:rPr lang="en-US" baseline="-25000" dirty="0"/>
                        <a:t>1</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0972447"/>
                  </a:ext>
                </a:extLst>
              </a:tr>
              <a:tr h="370840">
                <a:tc>
                  <a:txBody>
                    <a:bodyPr/>
                    <a:lstStyle/>
                    <a:p>
                      <a:r>
                        <a:rPr lang="en-US" dirty="0"/>
                        <a:t>Nothing to divide</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a:t>
                      </a:r>
                      <a:r>
                        <a:rPr lang="en-US" baseline="-25000" dirty="0"/>
                        <a:t>2</a:t>
                      </a:r>
                      <a:r>
                        <a:rPr lang="en-US" dirty="0"/>
                        <a:t>SO</a:t>
                      </a:r>
                      <a:r>
                        <a:rPr lang="en-US" baseline="-25000" dirty="0"/>
                        <a:t>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4060798144"/>
                  </a:ext>
                </a:extLst>
              </a:tr>
            </a:tbl>
          </a:graphicData>
        </a:graphic>
      </p:graphicFrame>
    </p:spTree>
    <p:extLst>
      <p:ext uri="{BB962C8B-B14F-4D97-AF65-F5344CB8AC3E}">
        <p14:creationId xmlns:p14="http://schemas.microsoft.com/office/powerpoint/2010/main" val="34572852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8FD7D-1859-14DD-1256-A5FAFD2F30B4}"/>
              </a:ext>
            </a:extLst>
          </p:cNvPr>
          <p:cNvSpPr>
            <a:spLocks noGrp="1"/>
          </p:cNvSpPr>
          <p:nvPr>
            <p:ph type="title"/>
          </p:nvPr>
        </p:nvSpPr>
        <p:spPr/>
        <p:txBody>
          <a:bodyPr/>
          <a:lstStyle/>
          <a:p>
            <a:r>
              <a:rPr lang="en-US" dirty="0"/>
              <a:t>Predicting Cation or Anion</a:t>
            </a:r>
          </a:p>
        </p:txBody>
      </p:sp>
      <p:sp>
        <p:nvSpPr>
          <p:cNvPr id="3" name="Content Placeholder 2">
            <a:extLst>
              <a:ext uri="{FF2B5EF4-FFF2-40B4-BE49-F238E27FC236}">
                <a16:creationId xmlns:a16="http://schemas.microsoft.com/office/drawing/2014/main" id="{87BFE677-9891-0BC3-75F4-E2B364252CB5}"/>
              </a:ext>
            </a:extLst>
          </p:cNvPr>
          <p:cNvSpPr>
            <a:spLocks noGrp="1"/>
          </p:cNvSpPr>
          <p:nvPr>
            <p:ph idx="1"/>
          </p:nvPr>
        </p:nvSpPr>
        <p:spPr/>
        <p:txBody>
          <a:bodyPr/>
          <a:lstStyle/>
          <a:p>
            <a:r>
              <a:rPr lang="en-US" dirty="0"/>
              <a:t>Table group and number of electrons in valence shell are connected: Group 1 – 1 valence electron, Group 2 – 2 valence electrons, and so on</a:t>
            </a:r>
          </a:p>
          <a:p>
            <a:r>
              <a:rPr lang="en-US" dirty="0"/>
              <a:t>This helps you predict whether an atom wants to get rid of acquire electrons!</a:t>
            </a:r>
          </a:p>
        </p:txBody>
      </p:sp>
      <p:pic>
        <p:nvPicPr>
          <p:cNvPr id="5" name="Picture 4">
            <a:extLst>
              <a:ext uri="{FF2B5EF4-FFF2-40B4-BE49-F238E27FC236}">
                <a16:creationId xmlns:a16="http://schemas.microsoft.com/office/drawing/2014/main" id="{AB02297E-3F53-BE4E-7D8D-7BC2ADD1C4BA}"/>
              </a:ext>
            </a:extLst>
          </p:cNvPr>
          <p:cNvPicPr>
            <a:picLocks noChangeAspect="1"/>
          </p:cNvPicPr>
          <p:nvPr/>
        </p:nvPicPr>
        <p:blipFill>
          <a:blip r:embed="rId2"/>
          <a:stretch>
            <a:fillRect/>
          </a:stretch>
        </p:blipFill>
        <p:spPr>
          <a:xfrm>
            <a:off x="719544" y="3429000"/>
            <a:ext cx="7704911" cy="3226484"/>
          </a:xfrm>
          <a:prstGeom prst="rect">
            <a:avLst/>
          </a:prstGeom>
        </p:spPr>
      </p:pic>
    </p:spTree>
    <p:extLst>
      <p:ext uri="{BB962C8B-B14F-4D97-AF65-F5344CB8AC3E}">
        <p14:creationId xmlns:p14="http://schemas.microsoft.com/office/powerpoint/2010/main" val="3103786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73709-AA79-AFC6-AFA0-2FBF630F052A}"/>
              </a:ext>
            </a:extLst>
          </p:cNvPr>
          <p:cNvSpPr>
            <a:spLocks noGrp="1"/>
          </p:cNvSpPr>
          <p:nvPr>
            <p:ph type="title"/>
          </p:nvPr>
        </p:nvSpPr>
        <p:spPr>
          <a:xfrm>
            <a:off x="338666" y="212959"/>
            <a:ext cx="8421512" cy="830997"/>
          </a:xfrm>
        </p:spPr>
        <p:txBody>
          <a:bodyPr/>
          <a:lstStyle/>
          <a:p>
            <a:r>
              <a:rPr lang="en-US" dirty="0"/>
              <a:t>Polyatomic Ions</a:t>
            </a:r>
          </a:p>
        </p:txBody>
      </p:sp>
      <p:sp>
        <p:nvSpPr>
          <p:cNvPr id="3" name="Content Placeholder 2">
            <a:extLst>
              <a:ext uri="{FF2B5EF4-FFF2-40B4-BE49-F238E27FC236}">
                <a16:creationId xmlns:a16="http://schemas.microsoft.com/office/drawing/2014/main" id="{EC38AB38-9D34-7387-85E1-73FA1777B576}"/>
              </a:ext>
            </a:extLst>
          </p:cNvPr>
          <p:cNvSpPr>
            <a:spLocks noGrp="1"/>
          </p:cNvSpPr>
          <p:nvPr>
            <p:ph idx="1"/>
          </p:nvPr>
        </p:nvSpPr>
        <p:spPr>
          <a:xfrm>
            <a:off x="372533" y="1121790"/>
            <a:ext cx="8387645" cy="5425765"/>
          </a:xfrm>
        </p:spPr>
        <p:txBody>
          <a:bodyPr/>
          <a:lstStyle/>
          <a:p>
            <a:r>
              <a:rPr lang="en-US" dirty="0"/>
              <a:t>Ions not necessarily a charge on a single atom of an element</a:t>
            </a:r>
          </a:p>
          <a:p>
            <a:r>
              <a:rPr lang="en-US" dirty="0"/>
              <a:t>They can be a group of atoms bonded together that form natural (stable) ions</a:t>
            </a:r>
          </a:p>
        </p:txBody>
      </p:sp>
      <p:pic>
        <p:nvPicPr>
          <p:cNvPr id="6" name="Picture 5">
            <a:extLst>
              <a:ext uri="{FF2B5EF4-FFF2-40B4-BE49-F238E27FC236}">
                <a16:creationId xmlns:a16="http://schemas.microsoft.com/office/drawing/2014/main" id="{D340D5AF-BB29-2558-2EFE-95C9BA19A59A}"/>
              </a:ext>
            </a:extLst>
          </p:cNvPr>
          <p:cNvPicPr>
            <a:picLocks noChangeAspect="1"/>
          </p:cNvPicPr>
          <p:nvPr/>
        </p:nvPicPr>
        <p:blipFill>
          <a:blip r:embed="rId2"/>
          <a:stretch>
            <a:fillRect/>
          </a:stretch>
        </p:blipFill>
        <p:spPr>
          <a:xfrm>
            <a:off x="534074" y="4175963"/>
            <a:ext cx="8030696" cy="2276793"/>
          </a:xfrm>
          <a:prstGeom prst="rect">
            <a:avLst/>
          </a:prstGeom>
        </p:spPr>
      </p:pic>
    </p:spTree>
    <p:extLst>
      <p:ext uri="{BB962C8B-B14F-4D97-AF65-F5344CB8AC3E}">
        <p14:creationId xmlns:p14="http://schemas.microsoft.com/office/powerpoint/2010/main" val="42279301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6C436-2347-DF0A-844D-20B6960E86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11101CB-9396-C8FC-D8C4-E5EEDA159E56}"/>
              </a:ext>
            </a:extLst>
          </p:cNvPr>
          <p:cNvSpPr>
            <a:spLocks noGrp="1"/>
          </p:cNvSpPr>
          <p:nvPr>
            <p:ph type="title"/>
          </p:nvPr>
        </p:nvSpPr>
        <p:spPr>
          <a:xfrm>
            <a:off x="338666" y="212959"/>
            <a:ext cx="8421512" cy="830997"/>
          </a:xfrm>
        </p:spPr>
        <p:txBody>
          <a:bodyPr/>
          <a:lstStyle/>
          <a:p>
            <a:r>
              <a:rPr lang="en-US" dirty="0"/>
              <a:t>Polyatomic Ions</a:t>
            </a:r>
          </a:p>
        </p:txBody>
      </p:sp>
      <p:sp>
        <p:nvSpPr>
          <p:cNvPr id="3" name="Content Placeholder 2">
            <a:extLst>
              <a:ext uri="{FF2B5EF4-FFF2-40B4-BE49-F238E27FC236}">
                <a16:creationId xmlns:a16="http://schemas.microsoft.com/office/drawing/2014/main" id="{02009944-E283-F93E-53F2-C8D2F458F349}"/>
              </a:ext>
            </a:extLst>
          </p:cNvPr>
          <p:cNvSpPr>
            <a:spLocks noGrp="1"/>
          </p:cNvSpPr>
          <p:nvPr>
            <p:ph idx="1"/>
          </p:nvPr>
        </p:nvSpPr>
        <p:spPr>
          <a:xfrm>
            <a:off x="372533" y="1121790"/>
            <a:ext cx="8387645" cy="5425765"/>
          </a:xfrm>
        </p:spPr>
        <p:txBody>
          <a:bodyPr/>
          <a:lstStyle/>
          <a:p>
            <a:endParaRPr lang="en-US" dirty="0"/>
          </a:p>
        </p:txBody>
      </p:sp>
      <p:pic>
        <p:nvPicPr>
          <p:cNvPr id="5" name="Picture 4">
            <a:extLst>
              <a:ext uri="{FF2B5EF4-FFF2-40B4-BE49-F238E27FC236}">
                <a16:creationId xmlns:a16="http://schemas.microsoft.com/office/drawing/2014/main" id="{B07B4CA1-8282-5D55-869B-63FF37B5BE48}"/>
              </a:ext>
            </a:extLst>
          </p:cNvPr>
          <p:cNvPicPr>
            <a:picLocks noChangeAspect="1"/>
          </p:cNvPicPr>
          <p:nvPr/>
        </p:nvPicPr>
        <p:blipFill>
          <a:blip r:embed="rId2"/>
          <a:stretch>
            <a:fillRect/>
          </a:stretch>
        </p:blipFill>
        <p:spPr>
          <a:xfrm>
            <a:off x="503375" y="2018719"/>
            <a:ext cx="8125959" cy="1991003"/>
          </a:xfrm>
          <a:prstGeom prst="rect">
            <a:avLst/>
          </a:prstGeom>
        </p:spPr>
      </p:pic>
    </p:spTree>
    <p:extLst>
      <p:ext uri="{BB962C8B-B14F-4D97-AF65-F5344CB8AC3E}">
        <p14:creationId xmlns:p14="http://schemas.microsoft.com/office/powerpoint/2010/main" val="202134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A4813-7F71-AC7C-A2E1-2423F1F2F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8E372B-16B2-7422-A7C2-651B9114AE01}"/>
              </a:ext>
            </a:extLst>
          </p:cNvPr>
          <p:cNvSpPr>
            <a:spLocks noGrp="1"/>
          </p:cNvSpPr>
          <p:nvPr>
            <p:ph type="title"/>
          </p:nvPr>
        </p:nvSpPr>
        <p:spPr>
          <a:xfrm>
            <a:off x="338666" y="212959"/>
            <a:ext cx="8421512" cy="830997"/>
          </a:xfrm>
        </p:spPr>
        <p:txBody>
          <a:bodyPr/>
          <a:lstStyle/>
          <a:p>
            <a:r>
              <a:rPr lang="en-US" dirty="0"/>
              <a:t>Ionic or Not Ionic?</a:t>
            </a:r>
          </a:p>
        </p:txBody>
      </p:sp>
      <p:sp>
        <p:nvSpPr>
          <p:cNvPr id="3" name="Content Placeholder 2">
            <a:extLst>
              <a:ext uri="{FF2B5EF4-FFF2-40B4-BE49-F238E27FC236}">
                <a16:creationId xmlns:a16="http://schemas.microsoft.com/office/drawing/2014/main" id="{35A2D19E-0B14-1A23-F285-D71ECF824A9D}"/>
              </a:ext>
            </a:extLst>
          </p:cNvPr>
          <p:cNvSpPr>
            <a:spLocks noGrp="1"/>
          </p:cNvSpPr>
          <p:nvPr>
            <p:ph idx="1"/>
          </p:nvPr>
        </p:nvSpPr>
        <p:spPr>
          <a:xfrm>
            <a:off x="372533" y="1121790"/>
            <a:ext cx="8387645" cy="5425765"/>
          </a:xfrm>
        </p:spPr>
        <p:txBody>
          <a:bodyPr/>
          <a:lstStyle/>
          <a:p>
            <a:r>
              <a:rPr lang="en-US" dirty="0"/>
              <a:t>Is the cation a metal and anion a nonmetal?</a:t>
            </a:r>
          </a:p>
          <a:p>
            <a:pPr marL="0" indent="0">
              <a:buNone/>
            </a:pPr>
            <a:r>
              <a:rPr lang="en-US" b="1" i="1" dirty="0">
                <a:solidFill>
                  <a:srgbClr val="CC99FF"/>
                </a:solidFill>
              </a:rPr>
              <a:t>Likely ionic</a:t>
            </a:r>
          </a:p>
          <a:p>
            <a:r>
              <a:rPr lang="en-US" dirty="0"/>
              <a:t>Are all the atoms in the molecule/compound nonmetallic elements?</a:t>
            </a:r>
          </a:p>
          <a:p>
            <a:pPr marL="0" indent="0">
              <a:buNone/>
            </a:pPr>
            <a:r>
              <a:rPr lang="en-US" b="1" i="1" dirty="0">
                <a:solidFill>
                  <a:srgbClr val="CC99FF"/>
                </a:solidFill>
              </a:rPr>
              <a:t>Likely not ionic</a:t>
            </a:r>
          </a:p>
          <a:p>
            <a:r>
              <a:rPr lang="en-US" dirty="0"/>
              <a:t>Is there a polyatomic group that you recognize as ionic?</a:t>
            </a:r>
          </a:p>
          <a:p>
            <a:pPr lvl="1"/>
            <a:r>
              <a:rPr lang="en-US" dirty="0"/>
              <a:t>Ammonium (NH</a:t>
            </a:r>
            <a:r>
              <a:rPr lang="en-US" baseline="-25000" dirty="0"/>
              <a:t>4</a:t>
            </a:r>
            <a:r>
              <a:rPr lang="en-US" baseline="30000" dirty="0"/>
              <a:t>+</a:t>
            </a:r>
            <a:r>
              <a:rPr lang="en-US" dirty="0"/>
              <a:t>) cation</a:t>
            </a:r>
          </a:p>
          <a:p>
            <a:pPr lvl="1"/>
            <a:r>
              <a:rPr lang="en-US" dirty="0"/>
              <a:t>Nitrate (NO</a:t>
            </a:r>
            <a:r>
              <a:rPr lang="en-US" baseline="-25000" dirty="0"/>
              <a:t>3</a:t>
            </a:r>
            <a:r>
              <a:rPr lang="en-US" baseline="30000" dirty="0"/>
              <a:t>-</a:t>
            </a:r>
            <a:r>
              <a:rPr lang="en-US" dirty="0"/>
              <a:t>) anion</a:t>
            </a:r>
          </a:p>
        </p:txBody>
      </p:sp>
    </p:spTree>
    <p:extLst>
      <p:ext uri="{BB962C8B-B14F-4D97-AF65-F5344CB8AC3E}">
        <p14:creationId xmlns:p14="http://schemas.microsoft.com/office/powerpoint/2010/main" val="7581557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B647A-52B1-C29F-DBBD-43C8953221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BEEA56-D701-F19D-2E03-D6D25BF0438A}"/>
              </a:ext>
            </a:extLst>
          </p:cNvPr>
          <p:cNvSpPr>
            <a:spLocks noGrp="1"/>
          </p:cNvSpPr>
          <p:nvPr>
            <p:ph type="title"/>
          </p:nvPr>
        </p:nvSpPr>
        <p:spPr>
          <a:xfrm>
            <a:off x="355599" y="203119"/>
            <a:ext cx="8421512" cy="584775"/>
          </a:xfrm>
        </p:spPr>
        <p:txBody>
          <a:bodyPr/>
          <a:lstStyle/>
          <a:p>
            <a:r>
              <a:rPr lang="en-US" sz="3200" dirty="0"/>
              <a:t>Matter: Properties and Changes Affecting It</a:t>
            </a:r>
          </a:p>
        </p:txBody>
      </p:sp>
      <p:sp>
        <p:nvSpPr>
          <p:cNvPr id="3" name="Content Placeholder 2">
            <a:extLst>
              <a:ext uri="{FF2B5EF4-FFF2-40B4-BE49-F238E27FC236}">
                <a16:creationId xmlns:a16="http://schemas.microsoft.com/office/drawing/2014/main" id="{1E8392B8-FE2C-288C-BA6A-FC15951E2EA0}"/>
              </a:ext>
            </a:extLst>
          </p:cNvPr>
          <p:cNvSpPr>
            <a:spLocks noGrp="1"/>
          </p:cNvSpPr>
          <p:nvPr>
            <p:ph idx="1"/>
          </p:nvPr>
        </p:nvSpPr>
        <p:spPr>
          <a:xfrm>
            <a:off x="372533" y="1136073"/>
            <a:ext cx="8387645" cy="5411482"/>
          </a:xfrm>
        </p:spPr>
        <p:txBody>
          <a:bodyPr/>
          <a:lstStyle/>
          <a:p>
            <a:pPr marL="0" indent="0">
              <a:buNone/>
            </a:pPr>
            <a:r>
              <a:rPr lang="en-US" b="1" i="1" dirty="0">
                <a:solidFill>
                  <a:srgbClr val="CC99FF"/>
                </a:solidFill>
              </a:rPr>
              <a:t>Physical Property</a:t>
            </a:r>
          </a:p>
          <a:p>
            <a:pPr marL="0" indent="0">
              <a:buNone/>
            </a:pPr>
            <a:r>
              <a:rPr lang="en-US" dirty="0"/>
              <a:t>a characteristic of a substance that can be observed or measured without changing the identity of the substance</a:t>
            </a:r>
          </a:p>
        </p:txBody>
      </p:sp>
      <p:graphicFrame>
        <p:nvGraphicFramePr>
          <p:cNvPr id="5" name="Table 4">
            <a:extLst>
              <a:ext uri="{FF2B5EF4-FFF2-40B4-BE49-F238E27FC236}">
                <a16:creationId xmlns:a16="http://schemas.microsoft.com/office/drawing/2014/main" id="{769473D3-FD38-C29E-1DD1-B6BE68E6B433}"/>
              </a:ext>
            </a:extLst>
          </p:cNvPr>
          <p:cNvGraphicFramePr>
            <a:graphicFrameLocks noGrp="1"/>
          </p:cNvGraphicFramePr>
          <p:nvPr>
            <p:extLst>
              <p:ext uri="{D42A27DB-BD31-4B8C-83A1-F6EECF244321}">
                <p14:modId xmlns:p14="http://schemas.microsoft.com/office/powerpoint/2010/main" val="1526353586"/>
              </p:ext>
            </p:extLst>
          </p:nvPr>
        </p:nvGraphicFramePr>
        <p:xfrm>
          <a:off x="1269139" y="3692947"/>
          <a:ext cx="6776113" cy="1494869"/>
        </p:xfrm>
        <a:graphic>
          <a:graphicData uri="http://schemas.openxmlformats.org/drawingml/2006/table">
            <a:tbl>
              <a:tblPr>
                <a:tableStyleId>{5C22544A-7EE6-4342-B048-85BDC9FD1C3A}</a:tableStyleId>
              </a:tblPr>
              <a:tblGrid>
                <a:gridCol w="3088785">
                  <a:extLst>
                    <a:ext uri="{9D8B030D-6E8A-4147-A177-3AD203B41FA5}">
                      <a16:colId xmlns:a16="http://schemas.microsoft.com/office/drawing/2014/main" val="2901206237"/>
                    </a:ext>
                  </a:extLst>
                </a:gridCol>
                <a:gridCol w="3687328">
                  <a:extLst>
                    <a:ext uri="{9D8B030D-6E8A-4147-A177-3AD203B41FA5}">
                      <a16:colId xmlns:a16="http://schemas.microsoft.com/office/drawing/2014/main" val="4146771170"/>
                    </a:ext>
                  </a:extLst>
                </a:gridCol>
              </a:tblGrid>
              <a:tr h="344606">
                <a:tc>
                  <a:txBody>
                    <a:bodyPr/>
                    <a:lstStyle/>
                    <a:p>
                      <a:pPr algn="l" rtl="0" fontAlgn="ctr">
                        <a:buNone/>
                      </a:pPr>
                      <a:r>
                        <a:rPr lang="en-US" sz="2000" u="none" strike="noStrike" dirty="0">
                          <a:solidFill>
                            <a:schemeClr val="bg1"/>
                          </a:solidFill>
                          <a:effectLst/>
                        </a:rPr>
                        <a:t>Color</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buNone/>
                      </a:pPr>
                      <a:r>
                        <a:rPr lang="en-US" sz="2000" u="none" strike="noStrike" dirty="0">
                          <a:solidFill>
                            <a:schemeClr val="bg1"/>
                          </a:solidFill>
                          <a:effectLst/>
                        </a:rPr>
                        <a:t>Electrical conductivity</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2700" cmpd="sng">
                      <a:noFill/>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27950352"/>
                  </a:ext>
                </a:extLst>
              </a:tr>
              <a:tr h="293139">
                <a:tc>
                  <a:txBody>
                    <a:bodyPr/>
                    <a:lstStyle/>
                    <a:p>
                      <a:pPr algn="l" rtl="0" fontAlgn="ctr">
                        <a:buNone/>
                      </a:pPr>
                      <a:r>
                        <a:rPr lang="en-US" sz="2000" u="none" strike="noStrike" dirty="0">
                          <a:solidFill>
                            <a:schemeClr val="bg1"/>
                          </a:solidFill>
                          <a:effectLst/>
                        </a:rPr>
                        <a:t>Hardness</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buNone/>
                      </a:pPr>
                      <a:r>
                        <a:rPr lang="en-US" sz="2000" u="none" strike="noStrike" dirty="0">
                          <a:solidFill>
                            <a:schemeClr val="bg1"/>
                          </a:solidFill>
                          <a:effectLst/>
                        </a:rPr>
                        <a:t>Density</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0365090"/>
                  </a:ext>
                </a:extLst>
              </a:tr>
              <a:tr h="493407">
                <a:tc>
                  <a:txBody>
                    <a:bodyPr/>
                    <a:lstStyle/>
                    <a:p>
                      <a:pPr algn="l" rtl="0" fontAlgn="ctr">
                        <a:buNone/>
                      </a:pPr>
                      <a:r>
                        <a:rPr lang="en-US" sz="2000" u="none" strike="noStrike" dirty="0">
                          <a:solidFill>
                            <a:schemeClr val="bg1"/>
                          </a:solidFill>
                          <a:effectLst/>
                        </a:rPr>
                        <a:t>Malleability</a:t>
                      </a:r>
                    </a:p>
                    <a:p>
                      <a:pPr algn="l" rtl="0" fontAlgn="ctr">
                        <a:buNone/>
                      </a:pPr>
                      <a:r>
                        <a:rPr lang="en-US" sz="1400" u="none" strike="noStrike" dirty="0">
                          <a:solidFill>
                            <a:schemeClr val="bg1"/>
                          </a:solidFill>
                          <a:effectLst/>
                        </a:rPr>
                        <a:t>(ability to be hammered)</a:t>
                      </a:r>
                      <a:endParaRPr lang="en-US" sz="14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rtl="0" fontAlgn="ctr">
                        <a:buNone/>
                      </a:pPr>
                      <a:r>
                        <a:rPr lang="en-US" sz="2000" u="none" strike="noStrike" dirty="0">
                          <a:solidFill>
                            <a:schemeClr val="bg1"/>
                          </a:solidFill>
                          <a:effectLst/>
                        </a:rPr>
                        <a:t>Melting point</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84421501"/>
                  </a:ext>
                </a:extLst>
              </a:tr>
              <a:tr h="293139">
                <a:tc>
                  <a:txBody>
                    <a:bodyPr/>
                    <a:lstStyle/>
                    <a:p>
                      <a:pPr algn="l" rtl="0" fontAlgn="ctr">
                        <a:buNone/>
                      </a:pPr>
                      <a:r>
                        <a:rPr lang="en-US" sz="2000" u="none" strike="noStrike" dirty="0">
                          <a:solidFill>
                            <a:schemeClr val="bg1"/>
                          </a:solidFill>
                          <a:effectLst/>
                        </a:rPr>
                        <a:t>Solubility</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l" rtl="0" fontAlgn="ctr">
                        <a:buNone/>
                      </a:pPr>
                      <a:r>
                        <a:rPr lang="en-US" sz="2000" u="none" strike="noStrike" dirty="0">
                          <a:solidFill>
                            <a:schemeClr val="bg1"/>
                          </a:solidFill>
                          <a:effectLst/>
                        </a:rPr>
                        <a:t>Boiling point</a:t>
                      </a:r>
                      <a:endParaRPr lang="en-US" sz="2000" b="0" i="0" u="none" strike="noStrike" dirty="0">
                        <a:solidFill>
                          <a:schemeClr val="bg1"/>
                        </a:solidFill>
                        <a:effectLst/>
                        <a:latin typeface="Verdana" panose="020B0604030504040204" pitchFamily="34" charset="0"/>
                      </a:endParaRPr>
                    </a:p>
                  </a:txBody>
                  <a:tcPr marL="7501" marR="7501" marT="7501" marB="0" anchor="ctr">
                    <a:lnL w="12700" cmpd="sng">
                      <a:noFill/>
                    </a:lnL>
                    <a:lnR w="12700" cmpd="sng">
                      <a:noFill/>
                    </a:lnR>
                    <a:lnT w="19050" cap="flat" cmpd="sng" algn="ctr">
                      <a:solidFill>
                        <a:schemeClr val="bg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69148975"/>
                  </a:ext>
                </a:extLst>
              </a:tr>
            </a:tbl>
          </a:graphicData>
        </a:graphic>
      </p:graphicFrame>
    </p:spTree>
    <p:extLst>
      <p:ext uri="{BB962C8B-B14F-4D97-AF65-F5344CB8AC3E}">
        <p14:creationId xmlns:p14="http://schemas.microsoft.com/office/powerpoint/2010/main" val="1095771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44B2F-191B-A37E-451E-478035E2F0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5CD38F-2424-764E-7386-32DD9D09384D}"/>
              </a:ext>
            </a:extLst>
          </p:cNvPr>
          <p:cNvSpPr>
            <a:spLocks noGrp="1"/>
          </p:cNvSpPr>
          <p:nvPr>
            <p:ph type="title"/>
          </p:nvPr>
        </p:nvSpPr>
        <p:spPr>
          <a:xfrm>
            <a:off x="338666" y="212959"/>
            <a:ext cx="8421512" cy="830997"/>
          </a:xfrm>
        </p:spPr>
        <p:txBody>
          <a:bodyPr/>
          <a:lstStyle/>
          <a:p>
            <a:r>
              <a:rPr lang="en-US" dirty="0"/>
              <a:t>Ionic or Not Ionic?</a:t>
            </a:r>
          </a:p>
        </p:txBody>
      </p:sp>
      <p:sp>
        <p:nvSpPr>
          <p:cNvPr id="3" name="Content Placeholder 2">
            <a:extLst>
              <a:ext uri="{FF2B5EF4-FFF2-40B4-BE49-F238E27FC236}">
                <a16:creationId xmlns:a16="http://schemas.microsoft.com/office/drawing/2014/main" id="{5EBC6F28-0787-7948-832D-AAF39B43CA44}"/>
              </a:ext>
            </a:extLst>
          </p:cNvPr>
          <p:cNvSpPr>
            <a:spLocks noGrp="1"/>
          </p:cNvSpPr>
          <p:nvPr>
            <p:ph idx="1"/>
          </p:nvPr>
        </p:nvSpPr>
        <p:spPr>
          <a:xfrm>
            <a:off x="372533" y="3209680"/>
            <a:ext cx="8387645" cy="3337875"/>
          </a:xfrm>
        </p:spPr>
        <p:txBody>
          <a:bodyPr/>
          <a:lstStyle/>
          <a:p>
            <a:r>
              <a:rPr lang="en-US" sz="2000" dirty="0"/>
              <a:t>A) nitrogen (N) and oxygen (O) atoms nonmetals:</a:t>
            </a:r>
            <a:br>
              <a:rPr lang="en-US" sz="2000" dirty="0"/>
            </a:br>
            <a:r>
              <a:rPr lang="en-US" sz="2000" i="1" dirty="0">
                <a:solidFill>
                  <a:srgbClr val="FF99FF"/>
                </a:solidFill>
              </a:rPr>
              <a:t>not ionic</a:t>
            </a:r>
            <a:br>
              <a:rPr lang="en-US" sz="2000" dirty="0"/>
            </a:br>
            <a:r>
              <a:rPr lang="en-US" sz="2000" dirty="0"/>
              <a:t>B) iron (Fe) = metal, chlorine (Cl) = nonmetal:</a:t>
            </a:r>
            <a:br>
              <a:rPr lang="en-US" sz="2000" dirty="0"/>
            </a:br>
            <a:r>
              <a:rPr lang="en-US" sz="2000" i="1" dirty="0">
                <a:solidFill>
                  <a:srgbClr val="FF99FF"/>
                </a:solidFill>
              </a:rPr>
              <a:t>ionic</a:t>
            </a:r>
            <a:endParaRPr lang="en-US" sz="2000" dirty="0"/>
          </a:p>
          <a:p>
            <a:r>
              <a:rPr lang="en-US" sz="2000" dirty="0"/>
              <a:t>C) ammonium (NH</a:t>
            </a:r>
            <a:r>
              <a:rPr lang="en-US" sz="2000" baseline="-25000" dirty="0"/>
              <a:t>4</a:t>
            </a:r>
            <a:r>
              <a:rPr lang="en-US" sz="2000" dirty="0"/>
              <a:t>) = recognized polyatomic cation, phosphate (PO</a:t>
            </a:r>
            <a:r>
              <a:rPr lang="en-US" sz="2000" baseline="-25000" dirty="0"/>
              <a:t>4</a:t>
            </a:r>
            <a:r>
              <a:rPr lang="en-US" sz="2000" dirty="0"/>
              <a:t>) = recognized polyatomic anion</a:t>
            </a:r>
            <a:br>
              <a:rPr lang="en-US" sz="2000" dirty="0"/>
            </a:br>
            <a:r>
              <a:rPr lang="en-US" sz="2000" i="1" dirty="0">
                <a:solidFill>
                  <a:srgbClr val="FF99FF"/>
                </a:solidFill>
              </a:rPr>
              <a:t>ionic</a:t>
            </a:r>
            <a:endParaRPr lang="en-US" sz="2000" dirty="0"/>
          </a:p>
          <a:p>
            <a:r>
              <a:rPr lang="en-US" sz="2000" dirty="0"/>
              <a:t>D) S, O, and Cl are all non-metals, and no recognized polyatomic ions seen </a:t>
            </a:r>
            <a:r>
              <a:rPr lang="en-US" sz="2000" i="1" dirty="0">
                <a:solidFill>
                  <a:srgbClr val="FF99FF"/>
                </a:solidFill>
              </a:rPr>
              <a:t>not ionic</a:t>
            </a:r>
          </a:p>
          <a:p>
            <a:pPr marL="0" indent="0">
              <a:buNone/>
            </a:pPr>
            <a:r>
              <a:rPr lang="en-US" sz="1600" dirty="0"/>
              <a:t>Thionyl chloride </a:t>
            </a:r>
            <a:r>
              <a:rPr lang="en-US" sz="900" dirty="0"/>
              <a:t>(structure above) </a:t>
            </a:r>
            <a:r>
              <a:rPr lang="en-US" sz="1600" dirty="0"/>
              <a:t>is used in organic chemistry to chlorinate compounds</a:t>
            </a:r>
          </a:p>
        </p:txBody>
      </p:sp>
      <p:pic>
        <p:nvPicPr>
          <p:cNvPr id="5" name="Picture 4">
            <a:extLst>
              <a:ext uri="{FF2B5EF4-FFF2-40B4-BE49-F238E27FC236}">
                <a16:creationId xmlns:a16="http://schemas.microsoft.com/office/drawing/2014/main" id="{5ECDA8D9-AC1D-8442-DF2F-72E1ECFD259E}"/>
              </a:ext>
            </a:extLst>
          </p:cNvPr>
          <p:cNvPicPr>
            <a:picLocks noChangeAspect="1"/>
          </p:cNvPicPr>
          <p:nvPr/>
        </p:nvPicPr>
        <p:blipFill>
          <a:blip r:embed="rId2"/>
          <a:stretch>
            <a:fillRect/>
          </a:stretch>
        </p:blipFill>
        <p:spPr>
          <a:xfrm>
            <a:off x="814302" y="1121790"/>
            <a:ext cx="4401164" cy="2010056"/>
          </a:xfrm>
          <a:prstGeom prst="rect">
            <a:avLst/>
          </a:prstGeom>
        </p:spPr>
      </p:pic>
      <p:pic>
        <p:nvPicPr>
          <p:cNvPr id="7" name="Picture 6">
            <a:extLst>
              <a:ext uri="{FF2B5EF4-FFF2-40B4-BE49-F238E27FC236}">
                <a16:creationId xmlns:a16="http://schemas.microsoft.com/office/drawing/2014/main" id="{7ED6B68C-FFC7-6385-59EF-0FC449F08EEF}"/>
              </a:ext>
            </a:extLst>
          </p:cNvPr>
          <p:cNvPicPr>
            <a:picLocks noChangeAspect="1"/>
          </p:cNvPicPr>
          <p:nvPr/>
        </p:nvPicPr>
        <p:blipFill>
          <a:blip r:embed="rId3"/>
          <a:stretch>
            <a:fillRect/>
          </a:stretch>
        </p:blipFill>
        <p:spPr>
          <a:xfrm>
            <a:off x="6047181" y="628457"/>
            <a:ext cx="2282517" cy="1754685"/>
          </a:xfrm>
          <a:prstGeom prst="rect">
            <a:avLst/>
          </a:prstGeom>
        </p:spPr>
      </p:pic>
    </p:spTree>
    <p:extLst>
      <p:ext uri="{BB962C8B-B14F-4D97-AF65-F5344CB8AC3E}">
        <p14:creationId xmlns:p14="http://schemas.microsoft.com/office/powerpoint/2010/main" val="8005353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0">
          <a:gsLst>
            <a:gs pos="0">
              <a:srgbClr val="339933"/>
            </a:gs>
            <a:gs pos="100000">
              <a:srgbClr val="0070C0"/>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FDA52-C62F-184A-DC90-4D4ADBCE3E13}"/>
              </a:ext>
            </a:extLst>
          </p:cNvPr>
          <p:cNvSpPr>
            <a:spLocks noGrp="1"/>
          </p:cNvSpPr>
          <p:nvPr>
            <p:ph type="title"/>
          </p:nvPr>
        </p:nvSpPr>
        <p:spPr>
          <a:xfrm>
            <a:off x="355599" y="310445"/>
            <a:ext cx="8421512" cy="830997"/>
          </a:xfrm>
        </p:spPr>
        <p:txBody>
          <a:bodyPr/>
          <a:lstStyle/>
          <a:p>
            <a:r>
              <a:rPr lang="en-US" dirty="0"/>
              <a:t>Polyatomic vs Molecular Ion</a:t>
            </a:r>
          </a:p>
        </p:txBody>
      </p:sp>
      <p:sp>
        <p:nvSpPr>
          <p:cNvPr id="3" name="Content Placeholder 2">
            <a:extLst>
              <a:ext uri="{FF2B5EF4-FFF2-40B4-BE49-F238E27FC236}">
                <a16:creationId xmlns:a16="http://schemas.microsoft.com/office/drawing/2014/main" id="{4385AAAA-D45F-F9CC-5C8B-A3B41B8E808E}"/>
              </a:ext>
            </a:extLst>
          </p:cNvPr>
          <p:cNvSpPr>
            <a:spLocks noGrp="1"/>
          </p:cNvSpPr>
          <p:nvPr>
            <p:ph idx="1"/>
          </p:nvPr>
        </p:nvSpPr>
        <p:spPr>
          <a:xfrm>
            <a:off x="372532" y="1237822"/>
            <a:ext cx="8387645" cy="5215465"/>
          </a:xfrm>
        </p:spPr>
        <p:txBody>
          <a:bodyPr/>
          <a:lstStyle/>
          <a:p>
            <a:pPr marL="0" indent="0">
              <a:buNone/>
            </a:pPr>
            <a:r>
              <a:rPr lang="en-US" b="1" i="1" dirty="0">
                <a:solidFill>
                  <a:srgbClr val="FF9933"/>
                </a:solidFill>
              </a:rPr>
              <a:t>Extra stuff: no need to memorize</a:t>
            </a:r>
          </a:p>
          <a:p>
            <a:r>
              <a:rPr lang="en-US" dirty="0"/>
              <a:t>When atoms are bonded together, that looks like a molecule, right?</a:t>
            </a:r>
          </a:p>
          <a:p>
            <a:r>
              <a:rPr lang="en-US" dirty="0"/>
              <a:t>But chemists have a certain terminology here when it comes to polyatomic vs molecular ions</a:t>
            </a:r>
          </a:p>
          <a:p>
            <a:r>
              <a:rPr lang="en-US" dirty="0"/>
              <a:t>Methane (CH</a:t>
            </a:r>
            <a:r>
              <a:rPr lang="en-US" baseline="-25000" dirty="0"/>
              <a:t>4</a:t>
            </a:r>
            <a:r>
              <a:rPr lang="en-US" dirty="0"/>
              <a:t>) is normally not an ionized molecule. But it can be if one uses high energy to knock an electron out. This is an unstable ion formation</a:t>
            </a:r>
          </a:p>
          <a:p>
            <a:r>
              <a:rPr lang="en-US" dirty="0"/>
              <a:t>In polyatomic ions, these are ionized as part of a stable state, and they remained ionized </a:t>
            </a:r>
          </a:p>
        </p:txBody>
      </p:sp>
    </p:spTree>
    <p:extLst>
      <p:ext uri="{BB962C8B-B14F-4D97-AF65-F5344CB8AC3E}">
        <p14:creationId xmlns:p14="http://schemas.microsoft.com/office/powerpoint/2010/main" val="2264684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03B1D5-2167-ED8D-4CBE-BBC3A119B2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B4FA3F-630F-34E0-5780-4C438C76CCFD}"/>
              </a:ext>
            </a:extLst>
          </p:cNvPr>
          <p:cNvSpPr>
            <a:spLocks noGrp="1"/>
          </p:cNvSpPr>
          <p:nvPr>
            <p:ph type="title"/>
          </p:nvPr>
        </p:nvSpPr>
        <p:spPr>
          <a:xfrm>
            <a:off x="355599" y="310445"/>
            <a:ext cx="8421512" cy="830997"/>
          </a:xfrm>
        </p:spPr>
        <p:txBody>
          <a:bodyPr/>
          <a:lstStyle/>
          <a:p>
            <a:r>
              <a:rPr lang="en-US" dirty="0"/>
              <a:t>T43 Method</a:t>
            </a:r>
          </a:p>
        </p:txBody>
      </p:sp>
      <p:sp>
        <p:nvSpPr>
          <p:cNvPr id="7" name="Content Placeholder 6">
            <a:extLst>
              <a:ext uri="{FF2B5EF4-FFF2-40B4-BE49-F238E27FC236}">
                <a16:creationId xmlns:a16="http://schemas.microsoft.com/office/drawing/2014/main" id="{44337A59-13AF-816D-618C-9618717C103D}"/>
              </a:ext>
            </a:extLst>
          </p:cNvPr>
          <p:cNvSpPr>
            <a:spLocks noGrp="1"/>
          </p:cNvSpPr>
          <p:nvPr>
            <p:ph idx="1"/>
          </p:nvPr>
        </p:nvSpPr>
        <p:spPr>
          <a:xfrm>
            <a:off x="372532" y="1141442"/>
            <a:ext cx="8387645" cy="5215465"/>
          </a:xfrm>
        </p:spPr>
        <p:txBody>
          <a:bodyPr/>
          <a:lstStyle/>
          <a:p>
            <a:r>
              <a:rPr lang="en-US" dirty="0"/>
              <a:t>T: B, C, N, Si</a:t>
            </a:r>
          </a:p>
          <a:p>
            <a:r>
              <a:rPr lang="en-US" dirty="0"/>
              <a:t>4: P, S, As, Se, </a:t>
            </a:r>
            <a:r>
              <a:rPr lang="en-US" dirty="0" err="1"/>
              <a:t>Te</a:t>
            </a:r>
            <a:endParaRPr lang="en-US" dirty="0"/>
          </a:p>
          <a:p>
            <a:r>
              <a:rPr lang="en-US" dirty="0"/>
              <a:t>3: Cl, Br, I</a:t>
            </a:r>
          </a:p>
          <a:p>
            <a:endParaRPr lang="en-US" sz="1200" dirty="0"/>
          </a:p>
          <a:p>
            <a:pPr marL="0" indent="0">
              <a:buNone/>
            </a:pPr>
            <a:r>
              <a:rPr lang="en-US" sz="2200" dirty="0"/>
              <a:t>Oxygens:</a:t>
            </a:r>
          </a:p>
          <a:p>
            <a:pPr marL="0" indent="0">
              <a:buNone/>
            </a:pPr>
            <a:r>
              <a:rPr lang="en-US" sz="2200" dirty="0"/>
              <a:t>4: PO</a:t>
            </a:r>
            <a:r>
              <a:rPr lang="en-US" sz="2200" baseline="-25000" dirty="0"/>
              <a:t>4</a:t>
            </a:r>
            <a:r>
              <a:rPr lang="en-US" sz="2200" dirty="0"/>
              <a:t>, SO</a:t>
            </a:r>
            <a:r>
              <a:rPr lang="en-US" sz="2200" baseline="-25000" dirty="0"/>
              <a:t>4</a:t>
            </a:r>
            <a:r>
              <a:rPr lang="en-US" sz="2200" dirty="0"/>
              <a:t>, AsO</a:t>
            </a:r>
            <a:r>
              <a:rPr lang="en-US" sz="2200" baseline="-25000" dirty="0"/>
              <a:t>4</a:t>
            </a:r>
            <a:r>
              <a:rPr lang="en-US" sz="2200" dirty="0"/>
              <a:t>, SeO</a:t>
            </a:r>
            <a:r>
              <a:rPr lang="en-US" sz="2200" baseline="-25000" dirty="0"/>
              <a:t>4</a:t>
            </a:r>
            <a:r>
              <a:rPr lang="en-US" sz="2200" dirty="0"/>
              <a:t>,</a:t>
            </a:r>
            <a:r>
              <a:rPr lang="en-US" sz="2200" baseline="-25000" dirty="0"/>
              <a:t> </a:t>
            </a:r>
            <a:r>
              <a:rPr lang="en-US" sz="2200" dirty="0"/>
              <a:t>TeO</a:t>
            </a:r>
            <a:r>
              <a:rPr lang="en-US" sz="2200" baseline="-25000" dirty="0"/>
              <a:t>4</a:t>
            </a:r>
          </a:p>
          <a:p>
            <a:pPr marL="0" indent="0">
              <a:buNone/>
            </a:pPr>
            <a:r>
              <a:rPr lang="en-US" sz="2200" dirty="0"/>
              <a:t>3: ClO</a:t>
            </a:r>
            <a:r>
              <a:rPr lang="en-US" sz="2200" baseline="-25000" dirty="0"/>
              <a:t>3</a:t>
            </a:r>
            <a:r>
              <a:rPr lang="en-US" sz="2200" dirty="0"/>
              <a:t>, BrO</a:t>
            </a:r>
            <a:r>
              <a:rPr lang="en-US" sz="2200" baseline="-25000" dirty="0"/>
              <a:t>3</a:t>
            </a:r>
            <a:r>
              <a:rPr lang="en-US" sz="2200" dirty="0"/>
              <a:t>, IO</a:t>
            </a:r>
            <a:r>
              <a:rPr lang="en-US" sz="2200" baseline="-25000" dirty="0"/>
              <a:t>3</a:t>
            </a:r>
          </a:p>
          <a:p>
            <a:pPr marL="0" indent="0">
              <a:buNone/>
            </a:pPr>
            <a:r>
              <a:rPr lang="en-US" sz="2200" dirty="0"/>
              <a:t>T: BO</a:t>
            </a:r>
            <a:r>
              <a:rPr lang="en-US" sz="2200" baseline="-25000" dirty="0"/>
              <a:t>3</a:t>
            </a:r>
            <a:r>
              <a:rPr lang="en-US" sz="2200" dirty="0"/>
              <a:t>, CO</a:t>
            </a:r>
            <a:r>
              <a:rPr lang="en-US" sz="2200" baseline="-25000" dirty="0"/>
              <a:t>3</a:t>
            </a:r>
            <a:r>
              <a:rPr lang="en-US" sz="2200" dirty="0"/>
              <a:t>, NO</a:t>
            </a:r>
            <a:r>
              <a:rPr lang="en-US" sz="2200" baseline="-25000" dirty="0"/>
              <a:t>3</a:t>
            </a:r>
            <a:r>
              <a:rPr lang="en-US" sz="2200" dirty="0"/>
              <a:t>, SiO</a:t>
            </a:r>
            <a:r>
              <a:rPr lang="en-US" sz="2200" baseline="-25000" dirty="0"/>
              <a:t>3</a:t>
            </a:r>
          </a:p>
          <a:p>
            <a:pPr marL="0" indent="0">
              <a:buNone/>
            </a:pPr>
            <a:r>
              <a:rPr lang="en-US" sz="2200" dirty="0"/>
              <a:t>Charged:</a:t>
            </a:r>
          </a:p>
          <a:p>
            <a:pPr marL="0" indent="0">
              <a:buNone/>
            </a:pPr>
            <a:r>
              <a:rPr lang="en-US" sz="2200" dirty="0"/>
              <a:t>3-&gt; (-1): ClO</a:t>
            </a:r>
            <a:r>
              <a:rPr lang="en-US" sz="2200" baseline="-25000" dirty="0"/>
              <a:t>3</a:t>
            </a:r>
            <a:r>
              <a:rPr lang="en-US" sz="2200" baseline="30000" dirty="0"/>
              <a:t>-</a:t>
            </a:r>
            <a:r>
              <a:rPr lang="en-US" sz="2200" dirty="0"/>
              <a:t>, BrO</a:t>
            </a:r>
            <a:r>
              <a:rPr lang="en-US" sz="2200" baseline="-25000" dirty="0"/>
              <a:t>3</a:t>
            </a:r>
            <a:r>
              <a:rPr lang="en-US" sz="2200" baseline="30000" dirty="0"/>
              <a:t>-</a:t>
            </a:r>
            <a:r>
              <a:rPr lang="en-US" sz="2200" dirty="0"/>
              <a:t>, IO</a:t>
            </a:r>
            <a:r>
              <a:rPr lang="en-US" sz="2200" baseline="-25000" dirty="0"/>
              <a:t>3</a:t>
            </a:r>
            <a:r>
              <a:rPr lang="en-US" sz="2200" baseline="30000" dirty="0"/>
              <a:t>-</a:t>
            </a:r>
          </a:p>
          <a:p>
            <a:pPr marL="0" indent="0">
              <a:buNone/>
            </a:pPr>
            <a:r>
              <a:rPr lang="en-US" sz="2200" dirty="0"/>
              <a:t>4-&gt; (-2): PO</a:t>
            </a:r>
            <a:r>
              <a:rPr lang="en-US" sz="2200" baseline="-25000" dirty="0"/>
              <a:t>4</a:t>
            </a:r>
            <a:r>
              <a:rPr lang="en-US" sz="2200" baseline="30000" dirty="0"/>
              <a:t>2-</a:t>
            </a:r>
            <a:r>
              <a:rPr lang="en-US" sz="2200" dirty="0"/>
              <a:t>, SO</a:t>
            </a:r>
            <a:r>
              <a:rPr lang="en-US" sz="2200" baseline="-25000" dirty="0"/>
              <a:t>4</a:t>
            </a:r>
            <a:r>
              <a:rPr lang="en-US" sz="2200" baseline="30000" dirty="0"/>
              <a:t>2-</a:t>
            </a:r>
            <a:r>
              <a:rPr lang="en-US" sz="2200" dirty="0"/>
              <a:t>, AsO</a:t>
            </a:r>
            <a:r>
              <a:rPr lang="en-US" sz="2200" baseline="-25000" dirty="0"/>
              <a:t>4</a:t>
            </a:r>
            <a:r>
              <a:rPr lang="en-US" sz="2200" baseline="30000" dirty="0"/>
              <a:t>2-</a:t>
            </a:r>
            <a:r>
              <a:rPr lang="en-US" sz="2200" dirty="0"/>
              <a:t>, SeO</a:t>
            </a:r>
            <a:r>
              <a:rPr lang="en-US" baseline="-25000" dirty="0"/>
              <a:t>4</a:t>
            </a:r>
            <a:r>
              <a:rPr lang="en-US" baseline="30000" dirty="0"/>
              <a:t>2-</a:t>
            </a:r>
            <a:r>
              <a:rPr lang="en-US" dirty="0"/>
              <a:t>,</a:t>
            </a:r>
            <a:r>
              <a:rPr lang="en-US" baseline="-25000" dirty="0"/>
              <a:t> </a:t>
            </a:r>
            <a:r>
              <a:rPr lang="en-US" dirty="0"/>
              <a:t>TeO</a:t>
            </a:r>
            <a:r>
              <a:rPr lang="en-US" baseline="-25000" dirty="0"/>
              <a:t>4</a:t>
            </a:r>
            <a:r>
              <a:rPr lang="en-US" baseline="30000" dirty="0"/>
              <a:t>2-</a:t>
            </a:r>
          </a:p>
          <a:p>
            <a:pPr marL="0" indent="0">
              <a:buNone/>
            </a:pPr>
            <a:r>
              <a:rPr lang="en-US" dirty="0"/>
              <a:t>T: BO</a:t>
            </a:r>
            <a:r>
              <a:rPr lang="en-US" baseline="-25000" dirty="0"/>
              <a:t>3</a:t>
            </a:r>
            <a:r>
              <a:rPr lang="en-US" baseline="30000" dirty="0"/>
              <a:t>3-</a:t>
            </a:r>
            <a:r>
              <a:rPr lang="en-US" dirty="0"/>
              <a:t>, CO</a:t>
            </a:r>
            <a:r>
              <a:rPr lang="en-US" baseline="-25000" dirty="0"/>
              <a:t>3</a:t>
            </a:r>
            <a:r>
              <a:rPr lang="en-US" baseline="30000" dirty="0"/>
              <a:t>2-</a:t>
            </a:r>
            <a:r>
              <a:rPr lang="en-US" dirty="0"/>
              <a:t>, SiO</a:t>
            </a:r>
            <a:r>
              <a:rPr lang="en-US" baseline="-25000" dirty="0"/>
              <a:t>3</a:t>
            </a:r>
            <a:r>
              <a:rPr lang="en-US" baseline="30000" dirty="0"/>
              <a:t>2-</a:t>
            </a:r>
            <a:r>
              <a:rPr lang="en-US" baseline="-25000" dirty="0"/>
              <a:t>, </a:t>
            </a:r>
            <a:r>
              <a:rPr lang="en-US" dirty="0"/>
              <a:t>NO</a:t>
            </a:r>
            <a:r>
              <a:rPr lang="en-US" baseline="-25000" dirty="0"/>
              <a:t>3</a:t>
            </a:r>
            <a:r>
              <a:rPr lang="en-US" baseline="30000" dirty="0"/>
              <a:t>1-</a:t>
            </a:r>
            <a:br>
              <a:rPr lang="en-US" baseline="30000" dirty="0"/>
            </a:br>
            <a:r>
              <a:rPr lang="en-US" sz="1600" dirty="0"/>
              <a:t>(start from N [1-], then C and Si [both 2-], then B [3-])</a:t>
            </a:r>
            <a:endParaRPr lang="en-US" sz="1600" baseline="-25000" dirty="0"/>
          </a:p>
          <a:p>
            <a:endParaRPr lang="en-US" baseline="30000" dirty="0"/>
          </a:p>
        </p:txBody>
      </p:sp>
      <p:pic>
        <p:nvPicPr>
          <p:cNvPr id="6" name="Picture 5">
            <a:extLst>
              <a:ext uri="{FF2B5EF4-FFF2-40B4-BE49-F238E27FC236}">
                <a16:creationId xmlns:a16="http://schemas.microsoft.com/office/drawing/2014/main" id="{245232AC-3320-DEDE-3E75-7635AD615D81}"/>
              </a:ext>
            </a:extLst>
          </p:cNvPr>
          <p:cNvPicPr>
            <a:picLocks noChangeAspect="1"/>
          </p:cNvPicPr>
          <p:nvPr/>
        </p:nvPicPr>
        <p:blipFill>
          <a:blip r:embed="rId2"/>
          <a:stretch>
            <a:fillRect/>
          </a:stretch>
        </p:blipFill>
        <p:spPr>
          <a:xfrm>
            <a:off x="5531935" y="613541"/>
            <a:ext cx="3256466" cy="3611579"/>
          </a:xfrm>
          <a:prstGeom prst="rect">
            <a:avLst/>
          </a:prstGeom>
        </p:spPr>
      </p:pic>
    </p:spTree>
    <p:extLst>
      <p:ext uri="{BB962C8B-B14F-4D97-AF65-F5344CB8AC3E}">
        <p14:creationId xmlns:p14="http://schemas.microsoft.com/office/powerpoint/2010/main" val="728126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7BD65-2504-2CF1-B856-164A5C10B8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FD1C6A-D929-BBFC-2896-67D2832D0A95}"/>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B15E7C99-9B77-1161-4E1C-843DB6BF6E34}"/>
              </a:ext>
            </a:extLst>
          </p:cNvPr>
          <p:cNvSpPr>
            <a:spLocks noGrp="1"/>
          </p:cNvSpPr>
          <p:nvPr>
            <p:ph idx="1"/>
          </p:nvPr>
        </p:nvSpPr>
        <p:spPr/>
        <p:txBody>
          <a:bodyPr/>
          <a:lstStyle/>
          <a:p>
            <a:r>
              <a:rPr lang="en-US" dirty="0"/>
              <a:t>Some history</a:t>
            </a:r>
            <a:br>
              <a:rPr lang="en-US" dirty="0"/>
            </a:br>
            <a:r>
              <a:rPr lang="en-US" dirty="0"/>
              <a:t>Lavoisier (1787) publishes</a:t>
            </a:r>
            <a:br>
              <a:rPr lang="en-US" dirty="0"/>
            </a:br>
            <a:r>
              <a:rPr lang="en-US" dirty="0"/>
              <a:t>“New Chemical Nomenclature”</a:t>
            </a:r>
          </a:p>
          <a:p>
            <a:r>
              <a:rPr lang="en-US" dirty="0"/>
              <a:t>Now done by IUPAC</a:t>
            </a:r>
            <a:br>
              <a:rPr lang="en-US" dirty="0"/>
            </a:br>
            <a:r>
              <a:rPr lang="en-US" dirty="0"/>
              <a:t>International Union of Pure and Applied Chemists</a:t>
            </a:r>
            <a:br>
              <a:rPr lang="en-US" dirty="0"/>
            </a:br>
            <a:r>
              <a:rPr lang="en-US" dirty="0"/>
              <a:t>The Red Book</a:t>
            </a:r>
          </a:p>
          <a:p>
            <a:r>
              <a:rPr lang="en-US" dirty="0"/>
              <a:t>https://iupac.org/what-we-do/books/redbook/</a:t>
            </a:r>
          </a:p>
        </p:txBody>
      </p:sp>
    </p:spTree>
    <p:extLst>
      <p:ext uri="{BB962C8B-B14F-4D97-AF65-F5344CB8AC3E}">
        <p14:creationId xmlns:p14="http://schemas.microsoft.com/office/powerpoint/2010/main" val="10479293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B0A1E4-4FE0-05C6-8F00-657EF5825D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1910D7-B079-9AC4-2B6A-CA374D9535A7}"/>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D101A09F-3146-76DD-E225-C1135B152E3F}"/>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Ionic compounds</a:t>
            </a:r>
          </a:p>
          <a:p>
            <a:r>
              <a:rPr lang="en-US" sz="2800" dirty="0">
                <a:solidFill>
                  <a:schemeClr val="accent1">
                    <a:lumMod val="60000"/>
                    <a:lumOff val="40000"/>
                  </a:schemeClr>
                </a:solidFill>
              </a:rPr>
              <a:t>Type I cations</a:t>
            </a:r>
            <a:r>
              <a:rPr lang="en-US" sz="2800" dirty="0"/>
              <a:t>: charge does not vary</a:t>
            </a:r>
          </a:p>
          <a:p>
            <a:pPr marL="0" indent="0">
              <a:buNone/>
            </a:pPr>
            <a:r>
              <a:rPr lang="en-US" sz="2800" dirty="0">
                <a:solidFill>
                  <a:srgbClr val="00FF00"/>
                </a:solidFill>
              </a:rPr>
              <a:t>directly use element name</a:t>
            </a:r>
          </a:p>
          <a:p>
            <a:pPr marL="0" indent="0">
              <a:buNone/>
            </a:pPr>
            <a:r>
              <a:rPr lang="en-US" sz="2800" dirty="0"/>
              <a:t>Na</a:t>
            </a:r>
            <a:r>
              <a:rPr lang="en-US" sz="2800" baseline="30000" dirty="0"/>
              <a:t>+</a:t>
            </a:r>
            <a:r>
              <a:rPr lang="en-US" sz="2800" dirty="0"/>
              <a:t> </a:t>
            </a:r>
            <a:r>
              <a:rPr lang="en-US" sz="2800" dirty="0">
                <a:sym typeface="Wingdings" panose="05000000000000000000" pitchFamily="2" charset="2"/>
              </a:rPr>
              <a:t> “</a:t>
            </a:r>
            <a:r>
              <a:rPr lang="en-US" sz="2800" dirty="0">
                <a:solidFill>
                  <a:srgbClr val="FFFF00"/>
                </a:solidFill>
                <a:sym typeface="Wingdings" panose="05000000000000000000" pitchFamily="2" charset="2"/>
              </a:rPr>
              <a:t>sodium</a:t>
            </a:r>
            <a:r>
              <a:rPr lang="en-US" sz="2800" dirty="0">
                <a:sym typeface="Wingdings" panose="05000000000000000000" pitchFamily="2" charset="2"/>
              </a:rPr>
              <a:t>”</a:t>
            </a:r>
            <a:br>
              <a:rPr lang="en-US" sz="2800" dirty="0">
                <a:sym typeface="Wingdings" panose="05000000000000000000" pitchFamily="2" charset="2"/>
              </a:rPr>
            </a:br>
            <a:r>
              <a:rPr lang="en-US" sz="2800" dirty="0">
                <a:sym typeface="Wingdings" panose="05000000000000000000" pitchFamily="2" charset="2"/>
              </a:rPr>
              <a:t>Al</a:t>
            </a:r>
            <a:r>
              <a:rPr lang="en-US" sz="2800" baseline="30000" dirty="0">
                <a:sym typeface="Wingdings" panose="05000000000000000000" pitchFamily="2" charset="2"/>
              </a:rPr>
              <a:t>3+</a:t>
            </a:r>
            <a:r>
              <a:rPr lang="en-US" sz="2800" dirty="0">
                <a:sym typeface="Wingdings" panose="05000000000000000000" pitchFamily="2" charset="2"/>
              </a:rPr>
              <a:t>  “</a:t>
            </a:r>
            <a:r>
              <a:rPr lang="en-US" sz="2800" dirty="0">
                <a:solidFill>
                  <a:srgbClr val="FFFF00"/>
                </a:solidFill>
                <a:sym typeface="Wingdings" panose="05000000000000000000" pitchFamily="2" charset="2"/>
              </a:rPr>
              <a:t>aluminum</a:t>
            </a:r>
            <a:r>
              <a:rPr lang="en-US" sz="2800" dirty="0">
                <a:sym typeface="Wingdings" panose="05000000000000000000" pitchFamily="2" charset="2"/>
              </a:rPr>
              <a:t>”</a:t>
            </a:r>
          </a:p>
          <a:p>
            <a:pPr marL="0" indent="0">
              <a:buNone/>
            </a:pPr>
            <a:endParaRPr lang="en-US" dirty="0"/>
          </a:p>
        </p:txBody>
      </p:sp>
    </p:spTree>
    <p:extLst>
      <p:ext uri="{BB962C8B-B14F-4D97-AF65-F5344CB8AC3E}">
        <p14:creationId xmlns:p14="http://schemas.microsoft.com/office/powerpoint/2010/main" val="30432275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8F02BA-4149-FE49-3AE1-FD85C41C32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32D068-2713-B3F8-1835-B06D00E83EF9}"/>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FC96D4A2-E2A8-81B8-8B98-31C1DE298419}"/>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Ionic compounds</a:t>
            </a:r>
          </a:p>
          <a:p>
            <a:pPr marL="0" indent="0">
              <a:buNone/>
            </a:pPr>
            <a:r>
              <a:rPr lang="en-US" sz="2800" dirty="0">
                <a:solidFill>
                  <a:schemeClr val="accent1">
                    <a:lumMod val="60000"/>
                    <a:lumOff val="40000"/>
                  </a:schemeClr>
                </a:solidFill>
              </a:rPr>
              <a:t>Type II cations</a:t>
            </a:r>
            <a:r>
              <a:rPr lang="en-US" sz="2800" dirty="0"/>
              <a:t>: charge of element will vary</a:t>
            </a:r>
            <a:br>
              <a:rPr lang="en-US" sz="2800" dirty="0"/>
            </a:br>
            <a:r>
              <a:rPr lang="en-US" sz="2800" dirty="0"/>
              <a:t>use the Stock system</a:t>
            </a:r>
          </a:p>
          <a:p>
            <a:pPr marL="0" indent="0">
              <a:buNone/>
            </a:pPr>
            <a:endParaRPr lang="en-US" dirty="0"/>
          </a:p>
        </p:txBody>
      </p:sp>
      <p:pic>
        <p:nvPicPr>
          <p:cNvPr id="8" name="Picture 7">
            <a:extLst>
              <a:ext uri="{FF2B5EF4-FFF2-40B4-BE49-F238E27FC236}">
                <a16:creationId xmlns:a16="http://schemas.microsoft.com/office/drawing/2014/main" id="{75B05860-D0CD-7B35-9DFE-E1B62B497DB5}"/>
              </a:ext>
            </a:extLst>
          </p:cNvPr>
          <p:cNvPicPr>
            <a:picLocks noChangeAspect="1"/>
          </p:cNvPicPr>
          <p:nvPr/>
        </p:nvPicPr>
        <p:blipFill>
          <a:blip r:embed="rId2"/>
          <a:stretch>
            <a:fillRect/>
          </a:stretch>
        </p:blipFill>
        <p:spPr>
          <a:xfrm>
            <a:off x="848314" y="2742380"/>
            <a:ext cx="7593527" cy="3751832"/>
          </a:xfrm>
          <a:prstGeom prst="rect">
            <a:avLst/>
          </a:prstGeom>
        </p:spPr>
      </p:pic>
    </p:spTree>
    <p:extLst>
      <p:ext uri="{BB962C8B-B14F-4D97-AF65-F5344CB8AC3E}">
        <p14:creationId xmlns:p14="http://schemas.microsoft.com/office/powerpoint/2010/main" val="1428590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9A13B-B216-C28E-E7EA-06BE5C3995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923BEB-FBD1-9785-3D8B-7BAFB55C8DA4}"/>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BD9528BD-8053-B6FE-F5B7-1148612099D2}"/>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Ionic compounds</a:t>
            </a:r>
          </a:p>
          <a:p>
            <a:pPr marL="0" indent="0">
              <a:buNone/>
            </a:pPr>
            <a:r>
              <a:rPr lang="en-US" dirty="0"/>
              <a:t>Monoatomic Anions</a:t>
            </a:r>
          </a:p>
          <a:p>
            <a:pPr marL="0" indent="0">
              <a:buNone/>
            </a:pPr>
            <a:endParaRPr lang="en-US" dirty="0"/>
          </a:p>
        </p:txBody>
      </p:sp>
      <p:pic>
        <p:nvPicPr>
          <p:cNvPr id="5" name="Picture 4">
            <a:extLst>
              <a:ext uri="{FF2B5EF4-FFF2-40B4-BE49-F238E27FC236}">
                <a16:creationId xmlns:a16="http://schemas.microsoft.com/office/drawing/2014/main" id="{F65C6D27-BE10-D2DC-EFA9-D38F352771AC}"/>
              </a:ext>
            </a:extLst>
          </p:cNvPr>
          <p:cNvPicPr>
            <a:picLocks noChangeAspect="1"/>
          </p:cNvPicPr>
          <p:nvPr/>
        </p:nvPicPr>
        <p:blipFill>
          <a:blip r:embed="rId2"/>
          <a:stretch>
            <a:fillRect/>
          </a:stretch>
        </p:blipFill>
        <p:spPr>
          <a:xfrm>
            <a:off x="1261600" y="2484192"/>
            <a:ext cx="6620799" cy="3515216"/>
          </a:xfrm>
          <a:prstGeom prst="rect">
            <a:avLst/>
          </a:prstGeom>
        </p:spPr>
      </p:pic>
    </p:spTree>
    <p:extLst>
      <p:ext uri="{BB962C8B-B14F-4D97-AF65-F5344CB8AC3E}">
        <p14:creationId xmlns:p14="http://schemas.microsoft.com/office/powerpoint/2010/main" val="34569924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99BEA-5D1E-271A-670D-626D511E1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835BC-302F-26DE-8081-C32CF4E1E72C}"/>
              </a:ext>
            </a:extLst>
          </p:cNvPr>
          <p:cNvSpPr>
            <a:spLocks noGrp="1"/>
          </p:cNvSpPr>
          <p:nvPr>
            <p:ph type="title"/>
          </p:nvPr>
        </p:nvSpPr>
        <p:spPr>
          <a:xfrm>
            <a:off x="349955" y="266748"/>
            <a:ext cx="8421512" cy="769441"/>
          </a:xfrm>
        </p:spPr>
        <p:txBody>
          <a:bodyPr/>
          <a:lstStyle/>
          <a:p>
            <a:r>
              <a:rPr lang="en-US" sz="4400" dirty="0"/>
              <a:t>Charge States of Common Ions</a:t>
            </a:r>
          </a:p>
        </p:txBody>
      </p:sp>
      <p:sp>
        <p:nvSpPr>
          <p:cNvPr id="4" name="Content Placeholder 3">
            <a:extLst>
              <a:ext uri="{FF2B5EF4-FFF2-40B4-BE49-F238E27FC236}">
                <a16:creationId xmlns:a16="http://schemas.microsoft.com/office/drawing/2014/main" id="{DA6174D6-3A45-EE62-A906-D86277AC4231}"/>
              </a:ext>
            </a:extLst>
          </p:cNvPr>
          <p:cNvSpPr>
            <a:spLocks noGrp="1"/>
          </p:cNvSpPr>
          <p:nvPr>
            <p:ph idx="1"/>
          </p:nvPr>
        </p:nvSpPr>
        <p:spPr>
          <a:xfrm>
            <a:off x="349955" y="1194785"/>
            <a:ext cx="8387645" cy="5215465"/>
          </a:xfrm>
        </p:spPr>
        <p:txBody>
          <a:bodyPr/>
          <a:lstStyle/>
          <a:p>
            <a:r>
              <a:rPr lang="en-US" dirty="0"/>
              <a:t>The single charge cations are Type I cations and include Gallium in Group 13 (not shown) [Indium is not a Type </a:t>
            </a:r>
            <a:r>
              <a:rPr lang="en-US"/>
              <a:t>I cation]</a:t>
            </a:r>
            <a:endParaRPr lang="en-US" dirty="0"/>
          </a:p>
          <a:p>
            <a:r>
              <a:rPr lang="en-US" dirty="0"/>
              <a:t>The Type II cations are numerous and include many more</a:t>
            </a:r>
          </a:p>
        </p:txBody>
      </p:sp>
      <p:pic>
        <p:nvPicPr>
          <p:cNvPr id="6" name="Picture 5">
            <a:extLst>
              <a:ext uri="{FF2B5EF4-FFF2-40B4-BE49-F238E27FC236}">
                <a16:creationId xmlns:a16="http://schemas.microsoft.com/office/drawing/2014/main" id="{3A9A657B-5BFE-56DF-B4EC-679A53C79693}"/>
              </a:ext>
            </a:extLst>
          </p:cNvPr>
          <p:cNvPicPr>
            <a:picLocks noChangeAspect="1"/>
          </p:cNvPicPr>
          <p:nvPr/>
        </p:nvPicPr>
        <p:blipFill>
          <a:blip r:embed="rId2"/>
          <a:stretch>
            <a:fillRect/>
          </a:stretch>
        </p:blipFill>
        <p:spPr>
          <a:xfrm>
            <a:off x="288595" y="3281488"/>
            <a:ext cx="8544232" cy="3275068"/>
          </a:xfrm>
          <a:prstGeom prst="rect">
            <a:avLst/>
          </a:prstGeom>
        </p:spPr>
      </p:pic>
    </p:spTree>
    <p:extLst>
      <p:ext uri="{BB962C8B-B14F-4D97-AF65-F5344CB8AC3E}">
        <p14:creationId xmlns:p14="http://schemas.microsoft.com/office/powerpoint/2010/main" val="19470344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44D95-9EC5-66C4-4C63-9B186C181FC2}"/>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78F57D68-7588-5172-139D-4B7291F052C1}"/>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Binary ionic compounds</a:t>
            </a:r>
          </a:p>
          <a:p>
            <a:pPr marL="0" indent="0">
              <a:buNone/>
            </a:pPr>
            <a:r>
              <a:rPr lang="en-US" dirty="0"/>
              <a:t>Combine Type I monoatomic cation name with monoatomic anion</a:t>
            </a:r>
          </a:p>
          <a:p>
            <a:pPr marL="0" indent="0">
              <a:buNone/>
            </a:pPr>
            <a:endParaRPr lang="en-US" dirty="0"/>
          </a:p>
        </p:txBody>
      </p:sp>
      <p:sp>
        <p:nvSpPr>
          <p:cNvPr id="2" name="Title 1">
            <a:extLst>
              <a:ext uri="{FF2B5EF4-FFF2-40B4-BE49-F238E27FC236}">
                <a16:creationId xmlns:a16="http://schemas.microsoft.com/office/drawing/2014/main" id="{0CBCC433-726F-A3E0-1781-4DA61688F7B4}"/>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pic>
        <p:nvPicPr>
          <p:cNvPr id="6" name="Picture 5">
            <a:extLst>
              <a:ext uri="{FF2B5EF4-FFF2-40B4-BE49-F238E27FC236}">
                <a16:creationId xmlns:a16="http://schemas.microsoft.com/office/drawing/2014/main" id="{4A20FA2B-A8D9-85B7-DECD-4C1A37BCC2D1}"/>
              </a:ext>
            </a:extLst>
          </p:cNvPr>
          <p:cNvPicPr>
            <a:picLocks noChangeAspect="1"/>
          </p:cNvPicPr>
          <p:nvPr/>
        </p:nvPicPr>
        <p:blipFill>
          <a:blip r:embed="rId2"/>
          <a:stretch>
            <a:fillRect/>
          </a:stretch>
        </p:blipFill>
        <p:spPr>
          <a:xfrm>
            <a:off x="2175163" y="2682878"/>
            <a:ext cx="4629669" cy="3953025"/>
          </a:xfrm>
          <a:prstGeom prst="rect">
            <a:avLst/>
          </a:prstGeom>
        </p:spPr>
      </p:pic>
    </p:spTree>
    <p:extLst>
      <p:ext uri="{BB962C8B-B14F-4D97-AF65-F5344CB8AC3E}">
        <p14:creationId xmlns:p14="http://schemas.microsoft.com/office/powerpoint/2010/main" val="38837880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F6155-C802-7ED5-3174-51D400DBB480}"/>
            </a:ext>
          </a:extLst>
        </p:cNvPr>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BF4AEDF-685F-FF85-5E73-68C50077F6CA}"/>
              </a:ext>
            </a:extLst>
          </p:cNvPr>
          <p:cNvSpPr>
            <a:spLocks noGrp="1"/>
          </p:cNvSpPr>
          <p:nvPr>
            <p:ph idx="1"/>
          </p:nvPr>
        </p:nvSpPr>
        <p:spPr>
          <a:xfrm>
            <a:off x="349955" y="1194785"/>
            <a:ext cx="8387645" cy="5215465"/>
          </a:xfrm>
        </p:spPr>
        <p:txBody>
          <a:bodyPr/>
          <a:lstStyle/>
          <a:p>
            <a:pPr marL="0" indent="0">
              <a:buNone/>
            </a:pPr>
            <a:r>
              <a:rPr lang="en-US" sz="2800" i="1" dirty="0">
                <a:solidFill>
                  <a:srgbClr val="CC99FF"/>
                </a:solidFill>
                <a:latin typeface="Times New Roman" panose="02020603050405020304" pitchFamily="18" charset="0"/>
                <a:cs typeface="Times New Roman" panose="02020603050405020304" pitchFamily="18" charset="0"/>
              </a:rPr>
              <a:t>Binary ionic compounds</a:t>
            </a:r>
          </a:p>
          <a:p>
            <a:pPr marL="0" indent="0">
              <a:buNone/>
            </a:pPr>
            <a:r>
              <a:rPr lang="en-US" dirty="0"/>
              <a:t>Combine Type I monoatomic cation name with monoatomic anion</a:t>
            </a:r>
          </a:p>
          <a:p>
            <a:pPr marL="0" indent="0">
              <a:buNone/>
            </a:pPr>
            <a:endParaRPr lang="en-US" dirty="0"/>
          </a:p>
        </p:txBody>
      </p:sp>
      <p:sp>
        <p:nvSpPr>
          <p:cNvPr id="2" name="Title 1">
            <a:extLst>
              <a:ext uri="{FF2B5EF4-FFF2-40B4-BE49-F238E27FC236}">
                <a16:creationId xmlns:a16="http://schemas.microsoft.com/office/drawing/2014/main" id="{C49E1412-6A0D-A64F-1270-DB96080EB58D}"/>
              </a:ext>
            </a:extLst>
          </p:cNvPr>
          <p:cNvSpPr>
            <a:spLocks noGrp="1"/>
          </p:cNvSpPr>
          <p:nvPr>
            <p:ph type="title"/>
          </p:nvPr>
        </p:nvSpPr>
        <p:spPr/>
        <p:txBody>
          <a:bodyPr/>
          <a:lstStyle/>
          <a:p>
            <a:r>
              <a:rPr lang="en-US" sz="2800" dirty="0"/>
              <a:t>Chemistry Nomenclature: Naming of Compounds</a:t>
            </a:r>
            <a:br>
              <a:rPr lang="en-US" sz="2800" dirty="0"/>
            </a:br>
            <a:endParaRPr lang="en-US" sz="2800" dirty="0"/>
          </a:p>
        </p:txBody>
      </p:sp>
      <p:pic>
        <p:nvPicPr>
          <p:cNvPr id="6" name="Picture 5">
            <a:extLst>
              <a:ext uri="{FF2B5EF4-FFF2-40B4-BE49-F238E27FC236}">
                <a16:creationId xmlns:a16="http://schemas.microsoft.com/office/drawing/2014/main" id="{8D9DE70A-69B7-5BCF-4633-4858E5B5F1FC}"/>
              </a:ext>
            </a:extLst>
          </p:cNvPr>
          <p:cNvPicPr>
            <a:picLocks noChangeAspect="1"/>
          </p:cNvPicPr>
          <p:nvPr/>
        </p:nvPicPr>
        <p:blipFill>
          <a:blip r:embed="rId2"/>
          <a:stretch>
            <a:fillRect/>
          </a:stretch>
        </p:blipFill>
        <p:spPr>
          <a:xfrm>
            <a:off x="2175163" y="2682878"/>
            <a:ext cx="4629669" cy="3953025"/>
          </a:xfrm>
          <a:prstGeom prst="rect">
            <a:avLst/>
          </a:prstGeom>
        </p:spPr>
      </p:pic>
    </p:spTree>
    <p:extLst>
      <p:ext uri="{BB962C8B-B14F-4D97-AF65-F5344CB8AC3E}">
        <p14:creationId xmlns:p14="http://schemas.microsoft.com/office/powerpoint/2010/main" val="1954056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6B6CB2-5526-26EA-110E-3DFF86942B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84471B-1972-A597-02EC-988E0AD33A84}"/>
              </a:ext>
            </a:extLst>
          </p:cNvPr>
          <p:cNvSpPr>
            <a:spLocks noGrp="1"/>
          </p:cNvSpPr>
          <p:nvPr>
            <p:ph type="title"/>
          </p:nvPr>
        </p:nvSpPr>
        <p:spPr>
          <a:xfrm>
            <a:off x="355599" y="203119"/>
            <a:ext cx="8421512" cy="584775"/>
          </a:xfrm>
        </p:spPr>
        <p:txBody>
          <a:bodyPr/>
          <a:lstStyle/>
          <a:p>
            <a:r>
              <a:rPr lang="en-US" sz="3200" dirty="0"/>
              <a:t>Matter: Properties and Changes Affecting It</a:t>
            </a:r>
          </a:p>
        </p:txBody>
      </p:sp>
      <p:sp>
        <p:nvSpPr>
          <p:cNvPr id="3" name="Content Placeholder 2">
            <a:extLst>
              <a:ext uri="{FF2B5EF4-FFF2-40B4-BE49-F238E27FC236}">
                <a16:creationId xmlns:a16="http://schemas.microsoft.com/office/drawing/2014/main" id="{B8A2222A-EE9C-25D2-1213-749B2160EB61}"/>
              </a:ext>
            </a:extLst>
          </p:cNvPr>
          <p:cNvSpPr>
            <a:spLocks noGrp="1"/>
          </p:cNvSpPr>
          <p:nvPr>
            <p:ph idx="1"/>
          </p:nvPr>
        </p:nvSpPr>
        <p:spPr>
          <a:xfrm>
            <a:off x="372533" y="1066800"/>
            <a:ext cx="8387645" cy="5480755"/>
          </a:xfrm>
        </p:spPr>
        <p:txBody>
          <a:bodyPr/>
          <a:lstStyle/>
          <a:p>
            <a:pPr marL="0" indent="0">
              <a:buNone/>
            </a:pPr>
            <a:r>
              <a:rPr lang="en-US" b="1" i="1" dirty="0">
                <a:solidFill>
                  <a:srgbClr val="CC99FF"/>
                </a:solidFill>
              </a:rPr>
              <a:t>Chemical Property</a:t>
            </a:r>
          </a:p>
          <a:p>
            <a:pPr marL="0" indent="0">
              <a:buNone/>
            </a:pPr>
            <a:r>
              <a:rPr lang="en-US" dirty="0"/>
              <a:t>potential to undergo some chemical change or reaction by virtue of its composition</a:t>
            </a:r>
          </a:p>
          <a:p>
            <a:pPr marL="0" indent="0">
              <a:buNone/>
            </a:pPr>
            <a:endParaRPr lang="en-US" dirty="0"/>
          </a:p>
          <a:p>
            <a:r>
              <a:rPr lang="en-US" dirty="0"/>
              <a:t>Metals like Zn (zinc) reacting with acid</a:t>
            </a:r>
          </a:p>
          <a:p>
            <a:r>
              <a:rPr lang="en-US" dirty="0"/>
              <a:t>Forming oxides in reacting with oxygen</a:t>
            </a:r>
          </a:p>
          <a:p>
            <a:r>
              <a:rPr lang="en-US" dirty="0"/>
              <a:t>This involves substance changing into another substance</a:t>
            </a:r>
          </a:p>
        </p:txBody>
      </p:sp>
    </p:spTree>
    <p:extLst>
      <p:ext uri="{BB962C8B-B14F-4D97-AF65-F5344CB8AC3E}">
        <p14:creationId xmlns:p14="http://schemas.microsoft.com/office/powerpoint/2010/main" val="786966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734CBF-5F1F-2A83-B2D2-047A6B7F9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E32E09-5597-70D6-DC2A-F34B372068B1}"/>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2DAA6A22-96AC-9158-39D5-D7D6605C3A6A}"/>
              </a:ext>
            </a:extLst>
          </p:cNvPr>
          <p:cNvSpPr>
            <a:spLocks noGrp="1"/>
          </p:cNvSpPr>
          <p:nvPr>
            <p:ph idx="1"/>
          </p:nvPr>
        </p:nvSpPr>
        <p:spPr/>
        <p:txBody>
          <a:bodyPr/>
          <a:lstStyle/>
          <a:p>
            <a:r>
              <a:rPr lang="en-US" dirty="0"/>
              <a:t>Combine Type II cation name using Stock roman numerals with the anion name</a:t>
            </a:r>
          </a:p>
        </p:txBody>
      </p:sp>
      <p:pic>
        <p:nvPicPr>
          <p:cNvPr id="7" name="Picture 6">
            <a:extLst>
              <a:ext uri="{FF2B5EF4-FFF2-40B4-BE49-F238E27FC236}">
                <a16:creationId xmlns:a16="http://schemas.microsoft.com/office/drawing/2014/main" id="{61D4F80D-010E-DCEF-0A21-A4B6EBA04A37}"/>
              </a:ext>
            </a:extLst>
          </p:cNvPr>
          <p:cNvPicPr>
            <a:picLocks noChangeAspect="1"/>
          </p:cNvPicPr>
          <p:nvPr/>
        </p:nvPicPr>
        <p:blipFill>
          <a:blip r:embed="rId2"/>
          <a:stretch>
            <a:fillRect/>
          </a:stretch>
        </p:blipFill>
        <p:spPr>
          <a:xfrm>
            <a:off x="825749" y="2432327"/>
            <a:ext cx="7723414" cy="3733106"/>
          </a:xfrm>
          <a:prstGeom prst="rect">
            <a:avLst/>
          </a:prstGeom>
        </p:spPr>
      </p:pic>
    </p:spTree>
    <p:extLst>
      <p:ext uri="{BB962C8B-B14F-4D97-AF65-F5344CB8AC3E}">
        <p14:creationId xmlns:p14="http://schemas.microsoft.com/office/powerpoint/2010/main" val="13463305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304D71-8C73-59FD-5EC1-6EB313A1C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A5E40-AE93-1785-910C-332675D85A15}"/>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3950E3BF-1A43-FA39-23BB-096CF67C2086}"/>
              </a:ext>
            </a:extLst>
          </p:cNvPr>
          <p:cNvSpPr>
            <a:spLocks noGrp="1"/>
          </p:cNvSpPr>
          <p:nvPr>
            <p:ph idx="1"/>
          </p:nvPr>
        </p:nvSpPr>
        <p:spPr/>
        <p:txBody>
          <a:bodyPr/>
          <a:lstStyle/>
          <a:p>
            <a:r>
              <a:rPr lang="en-US" dirty="0"/>
              <a:t>Combine polyatomic cation names with polyatomic anion names</a:t>
            </a:r>
          </a:p>
        </p:txBody>
      </p:sp>
      <p:pic>
        <p:nvPicPr>
          <p:cNvPr id="5" name="Picture 4">
            <a:extLst>
              <a:ext uri="{FF2B5EF4-FFF2-40B4-BE49-F238E27FC236}">
                <a16:creationId xmlns:a16="http://schemas.microsoft.com/office/drawing/2014/main" id="{3E47EB12-D698-5DCD-F28E-07EB7CCD579F}"/>
              </a:ext>
            </a:extLst>
          </p:cNvPr>
          <p:cNvPicPr>
            <a:picLocks noChangeAspect="1"/>
          </p:cNvPicPr>
          <p:nvPr/>
        </p:nvPicPr>
        <p:blipFill>
          <a:blip r:embed="rId2"/>
          <a:stretch>
            <a:fillRect/>
          </a:stretch>
        </p:blipFill>
        <p:spPr>
          <a:xfrm>
            <a:off x="2122988" y="2431472"/>
            <a:ext cx="4370423" cy="3956305"/>
          </a:xfrm>
          <a:prstGeom prst="rect">
            <a:avLst/>
          </a:prstGeom>
        </p:spPr>
      </p:pic>
    </p:spTree>
    <p:extLst>
      <p:ext uri="{BB962C8B-B14F-4D97-AF65-F5344CB8AC3E}">
        <p14:creationId xmlns:p14="http://schemas.microsoft.com/office/powerpoint/2010/main" val="3277476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B9881-F555-312C-4252-6FA9C82C5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10233D-E711-D00B-DC47-E72F475904C0}"/>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61E837FD-99E3-B374-5B7C-82EFDD7E4F72}"/>
              </a:ext>
            </a:extLst>
          </p:cNvPr>
          <p:cNvSpPr>
            <a:spLocks noGrp="1"/>
          </p:cNvSpPr>
          <p:nvPr>
            <p:ph idx="1"/>
          </p:nvPr>
        </p:nvSpPr>
        <p:spPr/>
        <p:txBody>
          <a:bodyPr/>
          <a:lstStyle/>
          <a:p>
            <a:r>
              <a:rPr lang="en-US" dirty="0"/>
              <a:t>Flowchart</a:t>
            </a:r>
          </a:p>
        </p:txBody>
      </p:sp>
      <p:pic>
        <p:nvPicPr>
          <p:cNvPr id="6" name="Picture 5">
            <a:extLst>
              <a:ext uri="{FF2B5EF4-FFF2-40B4-BE49-F238E27FC236}">
                <a16:creationId xmlns:a16="http://schemas.microsoft.com/office/drawing/2014/main" id="{76FDCFB6-D94F-D513-C7D4-A33184BC98E3}"/>
              </a:ext>
            </a:extLst>
          </p:cNvPr>
          <p:cNvPicPr>
            <a:picLocks noChangeAspect="1"/>
          </p:cNvPicPr>
          <p:nvPr/>
        </p:nvPicPr>
        <p:blipFill>
          <a:blip r:embed="rId2"/>
          <a:stretch>
            <a:fillRect/>
          </a:stretch>
        </p:blipFill>
        <p:spPr>
          <a:xfrm>
            <a:off x="789710" y="1962134"/>
            <a:ext cx="7772400" cy="4336264"/>
          </a:xfrm>
          <a:prstGeom prst="rect">
            <a:avLst/>
          </a:prstGeom>
        </p:spPr>
      </p:pic>
    </p:spTree>
    <p:extLst>
      <p:ext uri="{BB962C8B-B14F-4D97-AF65-F5344CB8AC3E}">
        <p14:creationId xmlns:p14="http://schemas.microsoft.com/office/powerpoint/2010/main" val="39938893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8A7FE5-48D6-5091-D6DD-B495027857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817638-6107-A818-2F0D-82323DB29AFC}"/>
              </a:ext>
            </a:extLst>
          </p:cNvPr>
          <p:cNvSpPr>
            <a:spLocks noGrp="1"/>
          </p:cNvSpPr>
          <p:nvPr>
            <p:ph type="title"/>
          </p:nvPr>
        </p:nvSpPr>
        <p:spPr>
          <a:xfrm>
            <a:off x="349955" y="302233"/>
            <a:ext cx="8421512" cy="954107"/>
          </a:xfrm>
        </p:spPr>
        <p:txBody>
          <a:bodyPr/>
          <a:lstStyle/>
          <a:p>
            <a:r>
              <a:rPr lang="en-US" sz="2800" dirty="0"/>
              <a:t>Chemistry Nomenclature: Naming of Compounds</a:t>
            </a:r>
            <a:br>
              <a:rPr lang="en-US" sz="2800" dirty="0"/>
            </a:br>
            <a:endParaRPr lang="en-US" sz="2800" dirty="0"/>
          </a:p>
        </p:txBody>
      </p:sp>
      <p:sp>
        <p:nvSpPr>
          <p:cNvPr id="4" name="Content Placeholder 3">
            <a:extLst>
              <a:ext uri="{FF2B5EF4-FFF2-40B4-BE49-F238E27FC236}">
                <a16:creationId xmlns:a16="http://schemas.microsoft.com/office/drawing/2014/main" id="{527530D0-3DDE-31D8-3B32-299076E1A6CC}"/>
              </a:ext>
            </a:extLst>
          </p:cNvPr>
          <p:cNvSpPr>
            <a:spLocks noGrp="1"/>
          </p:cNvSpPr>
          <p:nvPr>
            <p:ph idx="1"/>
          </p:nvPr>
        </p:nvSpPr>
        <p:spPr>
          <a:xfrm>
            <a:off x="349955" y="1061927"/>
            <a:ext cx="8387645" cy="5215465"/>
          </a:xfrm>
        </p:spPr>
        <p:txBody>
          <a:bodyPr/>
          <a:lstStyle/>
          <a:p>
            <a:r>
              <a:rPr lang="en-US" sz="2000" dirty="0"/>
              <a:t>Zn = zinc, Br = bromine </a:t>
            </a:r>
            <a:r>
              <a:rPr lang="en-US" sz="2000" dirty="0">
                <a:sym typeface="Wingdings" panose="05000000000000000000" pitchFamily="2" charset="2"/>
              </a:rPr>
              <a:t> bromide</a:t>
            </a:r>
          </a:p>
          <a:p>
            <a:pPr lvl="1"/>
            <a:r>
              <a:rPr lang="en-US" sz="1800" dirty="0">
                <a:sym typeface="Wingdings" panose="05000000000000000000" pitchFamily="2" charset="2"/>
              </a:rPr>
              <a:t>Zn has only one ion (Zn</a:t>
            </a:r>
            <a:r>
              <a:rPr lang="en-US" sz="1800" baseline="30000" dirty="0">
                <a:sym typeface="Wingdings" panose="05000000000000000000" pitchFamily="2" charset="2"/>
              </a:rPr>
              <a:t>2+</a:t>
            </a:r>
            <a:r>
              <a:rPr lang="en-US" sz="1800" dirty="0">
                <a:sym typeface="Wingdings" panose="05000000000000000000" pitchFamily="2" charset="2"/>
              </a:rPr>
              <a:t>)</a:t>
            </a:r>
          </a:p>
          <a:p>
            <a:pPr marL="231775" lvl="1" indent="0">
              <a:buNone/>
            </a:pPr>
            <a:r>
              <a:rPr lang="en-US" sz="1800" dirty="0">
                <a:sym typeface="Wingdings" panose="05000000000000000000" pitchFamily="2" charset="2"/>
              </a:rPr>
              <a:t>“zinc bromide”</a:t>
            </a:r>
          </a:p>
          <a:p>
            <a:r>
              <a:rPr lang="en-US" sz="2000" dirty="0"/>
              <a:t>Al = aluminum, O = oxygen </a:t>
            </a:r>
            <a:r>
              <a:rPr lang="en-US" sz="2000" dirty="0">
                <a:sym typeface="Wingdings" panose="05000000000000000000" pitchFamily="2" charset="2"/>
              </a:rPr>
              <a:t> oxide</a:t>
            </a:r>
          </a:p>
          <a:p>
            <a:pPr lvl="1"/>
            <a:r>
              <a:rPr lang="en-US" sz="1800" dirty="0">
                <a:sym typeface="Wingdings" panose="05000000000000000000" pitchFamily="2" charset="2"/>
              </a:rPr>
              <a:t>Al has only one ion (Al</a:t>
            </a:r>
            <a:r>
              <a:rPr lang="en-US" sz="1800" baseline="30000" dirty="0">
                <a:sym typeface="Wingdings" panose="05000000000000000000" pitchFamily="2" charset="2"/>
              </a:rPr>
              <a:t>3+</a:t>
            </a:r>
            <a:r>
              <a:rPr lang="en-US" sz="1800" dirty="0">
                <a:sym typeface="Wingdings" panose="05000000000000000000" pitchFamily="2" charset="2"/>
              </a:rPr>
              <a:t>)</a:t>
            </a:r>
          </a:p>
          <a:p>
            <a:pPr marL="231775" lvl="1" indent="0">
              <a:buNone/>
            </a:pPr>
            <a:r>
              <a:rPr lang="en-US" sz="1800" dirty="0">
                <a:sym typeface="Wingdings" panose="05000000000000000000" pitchFamily="2" charset="2"/>
              </a:rPr>
              <a:t>“aluminum oxide”</a:t>
            </a:r>
            <a:endParaRPr lang="en-US" sz="1800" dirty="0"/>
          </a:p>
          <a:p>
            <a:r>
              <a:rPr lang="en-US" sz="2000" dirty="0"/>
              <a:t>NH</a:t>
            </a:r>
            <a:r>
              <a:rPr lang="en-US" sz="2000" baseline="-25000" dirty="0"/>
              <a:t>4</a:t>
            </a:r>
            <a:r>
              <a:rPr lang="en-US" sz="2000" baseline="30000" dirty="0"/>
              <a:t>+</a:t>
            </a:r>
            <a:r>
              <a:rPr lang="en-US" sz="2000" dirty="0"/>
              <a:t> = ammonium, PO</a:t>
            </a:r>
            <a:r>
              <a:rPr lang="en-US" sz="2000" baseline="-25000" dirty="0"/>
              <a:t>4</a:t>
            </a:r>
            <a:r>
              <a:rPr lang="en-US" sz="2000" dirty="0"/>
              <a:t> = phosphate</a:t>
            </a:r>
            <a:endParaRPr lang="en-US" sz="2000" dirty="0">
              <a:sym typeface="Wingdings" panose="05000000000000000000" pitchFamily="2" charset="2"/>
            </a:endParaRPr>
          </a:p>
          <a:p>
            <a:pPr lvl="1"/>
            <a:r>
              <a:rPr lang="en-US" sz="1800" dirty="0">
                <a:sym typeface="Wingdings" panose="05000000000000000000" pitchFamily="2" charset="2"/>
              </a:rPr>
              <a:t>Only one charge state for each</a:t>
            </a:r>
          </a:p>
          <a:p>
            <a:pPr marL="231775" lvl="1" indent="0">
              <a:buNone/>
            </a:pPr>
            <a:r>
              <a:rPr lang="en-US" sz="1800" dirty="0">
                <a:sym typeface="Wingdings" panose="05000000000000000000" pitchFamily="2" charset="2"/>
              </a:rPr>
              <a:t>“ammonium phosphate” (not “</a:t>
            </a:r>
            <a:r>
              <a:rPr lang="en-US" sz="1800" dirty="0" err="1">
                <a:sym typeface="Wingdings" panose="05000000000000000000" pitchFamily="2" charset="2"/>
              </a:rPr>
              <a:t>triammonium</a:t>
            </a:r>
            <a:r>
              <a:rPr lang="en-US" sz="1800" dirty="0">
                <a:sym typeface="Wingdings" panose="05000000000000000000" pitchFamily="2" charset="2"/>
              </a:rPr>
              <a:t> phosphate”)</a:t>
            </a:r>
            <a:endParaRPr lang="en-US" sz="1800" dirty="0"/>
          </a:p>
          <a:p>
            <a:r>
              <a:rPr lang="en-US" sz="2000" dirty="0"/>
              <a:t>Au = gold, F = fluorine </a:t>
            </a:r>
            <a:r>
              <a:rPr lang="en-US" sz="2000" dirty="0">
                <a:sym typeface="Wingdings" panose="05000000000000000000" pitchFamily="2" charset="2"/>
              </a:rPr>
              <a:t> fluoride</a:t>
            </a:r>
          </a:p>
          <a:p>
            <a:pPr lvl="1"/>
            <a:r>
              <a:rPr lang="en-US" sz="1800" dirty="0">
                <a:sym typeface="Wingdings" panose="05000000000000000000" pitchFamily="2" charset="2"/>
              </a:rPr>
              <a:t>Gold has multiple charge states</a:t>
            </a:r>
          </a:p>
          <a:p>
            <a:pPr marL="231775" lvl="1" indent="0">
              <a:buNone/>
            </a:pPr>
            <a:r>
              <a:rPr lang="en-US" sz="1800" dirty="0">
                <a:sym typeface="Wingdings" panose="05000000000000000000" pitchFamily="2" charset="2"/>
              </a:rPr>
              <a:t>“gold(III) fluoride”</a:t>
            </a:r>
            <a:endParaRPr lang="en-US" sz="1800" dirty="0"/>
          </a:p>
          <a:p>
            <a:r>
              <a:rPr lang="en-US" sz="2000" dirty="0"/>
              <a:t>Ag = silver, F = fluorine </a:t>
            </a:r>
            <a:r>
              <a:rPr lang="en-US" sz="2000" dirty="0">
                <a:sym typeface="Wingdings" panose="05000000000000000000" pitchFamily="2" charset="2"/>
              </a:rPr>
              <a:t> fluoride</a:t>
            </a:r>
          </a:p>
          <a:p>
            <a:pPr lvl="1"/>
            <a:r>
              <a:rPr lang="en-US" sz="1800" dirty="0">
                <a:sym typeface="Wingdings" panose="05000000000000000000" pitchFamily="2" charset="2"/>
              </a:rPr>
              <a:t>Ag has only one ion (Ag</a:t>
            </a:r>
            <a:r>
              <a:rPr lang="en-US" sz="1800" baseline="30000" dirty="0">
                <a:sym typeface="Wingdings" panose="05000000000000000000" pitchFamily="2" charset="2"/>
              </a:rPr>
              <a:t>+</a:t>
            </a:r>
            <a:r>
              <a:rPr lang="en-US" sz="1800" dirty="0">
                <a:sym typeface="Wingdings" panose="05000000000000000000" pitchFamily="2" charset="2"/>
              </a:rPr>
              <a:t>)</a:t>
            </a:r>
          </a:p>
          <a:p>
            <a:pPr marL="231775" lvl="1" indent="0">
              <a:buNone/>
            </a:pPr>
            <a:r>
              <a:rPr lang="en-US" sz="1800" dirty="0">
                <a:sym typeface="Wingdings" panose="05000000000000000000" pitchFamily="2" charset="2"/>
              </a:rPr>
              <a:t>“silver fluoride”</a:t>
            </a:r>
            <a:endParaRPr lang="en-US" sz="1800" dirty="0"/>
          </a:p>
          <a:p>
            <a:pPr marL="231775" lvl="1" indent="0">
              <a:buNone/>
            </a:pPr>
            <a:endParaRPr lang="en-US" dirty="0"/>
          </a:p>
        </p:txBody>
      </p:sp>
      <p:pic>
        <p:nvPicPr>
          <p:cNvPr id="5" name="Picture 4">
            <a:extLst>
              <a:ext uri="{FF2B5EF4-FFF2-40B4-BE49-F238E27FC236}">
                <a16:creationId xmlns:a16="http://schemas.microsoft.com/office/drawing/2014/main" id="{B11CAC4C-5D3A-96B3-DD4B-5DBA2172AC6D}"/>
              </a:ext>
            </a:extLst>
          </p:cNvPr>
          <p:cNvPicPr>
            <a:picLocks noChangeAspect="1"/>
          </p:cNvPicPr>
          <p:nvPr/>
        </p:nvPicPr>
        <p:blipFill>
          <a:blip r:embed="rId2"/>
          <a:stretch>
            <a:fillRect/>
          </a:stretch>
        </p:blipFill>
        <p:spPr>
          <a:xfrm>
            <a:off x="6889061" y="1161479"/>
            <a:ext cx="1600423" cy="1971950"/>
          </a:xfrm>
          <a:prstGeom prst="rect">
            <a:avLst/>
          </a:prstGeom>
        </p:spPr>
      </p:pic>
    </p:spTree>
    <p:extLst>
      <p:ext uri="{BB962C8B-B14F-4D97-AF65-F5344CB8AC3E}">
        <p14:creationId xmlns:p14="http://schemas.microsoft.com/office/powerpoint/2010/main" val="112665613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16514-6BE6-9F6B-F95E-4D5239287674}"/>
              </a:ext>
            </a:extLst>
          </p:cNvPr>
          <p:cNvSpPr>
            <a:spLocks noGrp="1"/>
          </p:cNvSpPr>
          <p:nvPr>
            <p:ph type="title"/>
          </p:nvPr>
        </p:nvSpPr>
        <p:spPr/>
        <p:txBody>
          <a:bodyPr/>
          <a:lstStyle/>
          <a:p>
            <a:r>
              <a:rPr lang="en-US" dirty="0"/>
              <a:t>Molecular Compound Naming</a:t>
            </a:r>
          </a:p>
        </p:txBody>
      </p:sp>
      <p:sp>
        <p:nvSpPr>
          <p:cNvPr id="3" name="Content Placeholder 2">
            <a:extLst>
              <a:ext uri="{FF2B5EF4-FFF2-40B4-BE49-F238E27FC236}">
                <a16:creationId xmlns:a16="http://schemas.microsoft.com/office/drawing/2014/main" id="{32EC305D-7717-F3FC-BD85-25FE9E4607C4}"/>
              </a:ext>
            </a:extLst>
          </p:cNvPr>
          <p:cNvSpPr>
            <a:spLocks noGrp="1"/>
          </p:cNvSpPr>
          <p:nvPr>
            <p:ph idx="1"/>
          </p:nvPr>
        </p:nvSpPr>
        <p:spPr/>
        <p:txBody>
          <a:bodyPr/>
          <a:lstStyle/>
          <a:p>
            <a:r>
              <a:rPr lang="en-US" dirty="0">
                <a:solidFill>
                  <a:srgbClr val="00FF00"/>
                </a:solidFill>
              </a:rPr>
              <a:t>Molecular compounds </a:t>
            </a:r>
            <a:r>
              <a:rPr lang="en-US" dirty="0"/>
              <a:t>are inorganic compounds that take form of discrete </a:t>
            </a:r>
            <a:r>
              <a:rPr lang="en-US" b="1" dirty="0"/>
              <a:t>molecules</a:t>
            </a:r>
            <a:endParaRPr lang="en-US" dirty="0"/>
          </a:p>
          <a:p>
            <a:pPr lvl="1"/>
            <a:r>
              <a:rPr lang="en-US" dirty="0"/>
              <a:t>The bonds are </a:t>
            </a:r>
            <a:r>
              <a:rPr lang="en-US" dirty="0">
                <a:solidFill>
                  <a:schemeClr val="accent1">
                    <a:lumMod val="60000"/>
                    <a:lumOff val="40000"/>
                  </a:schemeClr>
                </a:solidFill>
              </a:rPr>
              <a:t>shared</a:t>
            </a:r>
            <a:r>
              <a:rPr lang="en-US" dirty="0"/>
              <a:t> between atoms (not ionic)</a:t>
            </a:r>
          </a:p>
          <a:p>
            <a:pPr lvl="1"/>
            <a:r>
              <a:rPr lang="en-US" dirty="0"/>
              <a:t>Shared bonds are </a:t>
            </a:r>
            <a:r>
              <a:rPr lang="en-US" dirty="0">
                <a:solidFill>
                  <a:srgbClr val="00FF00"/>
                </a:solidFill>
              </a:rPr>
              <a:t>covalent</a:t>
            </a:r>
            <a:r>
              <a:rPr lang="en-US" dirty="0"/>
              <a:t> bonds</a:t>
            </a:r>
          </a:p>
          <a:p>
            <a:pPr lvl="1"/>
            <a:endParaRPr lang="en-US" dirty="0"/>
          </a:p>
          <a:p>
            <a:pPr lvl="1"/>
            <a:r>
              <a:rPr lang="en-US" dirty="0"/>
              <a:t>In carbon dioxide, the bond between the central carbon and two oxygen atoms on either side are shared (no “ionic character”)</a:t>
            </a:r>
          </a:p>
          <a:p>
            <a:pPr lvl="1"/>
            <a:endParaRPr lang="en-US" dirty="0"/>
          </a:p>
        </p:txBody>
      </p:sp>
      <p:pic>
        <p:nvPicPr>
          <p:cNvPr id="6" name="Picture 5">
            <a:extLst>
              <a:ext uri="{FF2B5EF4-FFF2-40B4-BE49-F238E27FC236}">
                <a16:creationId xmlns:a16="http://schemas.microsoft.com/office/drawing/2014/main" id="{B9C42D9E-F2A9-C2F3-71D0-8232B659B317}"/>
              </a:ext>
            </a:extLst>
          </p:cNvPr>
          <p:cNvPicPr>
            <a:picLocks noChangeAspect="1"/>
          </p:cNvPicPr>
          <p:nvPr/>
        </p:nvPicPr>
        <p:blipFill>
          <a:blip r:embed="rId2"/>
          <a:stretch>
            <a:fillRect/>
          </a:stretch>
        </p:blipFill>
        <p:spPr>
          <a:xfrm>
            <a:off x="1939636" y="4564792"/>
            <a:ext cx="5522352" cy="1922235"/>
          </a:xfrm>
          <a:prstGeom prst="rect">
            <a:avLst/>
          </a:prstGeom>
        </p:spPr>
      </p:pic>
    </p:spTree>
    <p:extLst>
      <p:ext uri="{BB962C8B-B14F-4D97-AF65-F5344CB8AC3E}">
        <p14:creationId xmlns:p14="http://schemas.microsoft.com/office/powerpoint/2010/main" val="13700390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C43C6-B677-30F6-0378-603902498F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2E8828-17AA-338F-8A1E-80C8D4F81E81}"/>
              </a:ext>
            </a:extLst>
          </p:cNvPr>
          <p:cNvSpPr>
            <a:spLocks noGrp="1"/>
          </p:cNvSpPr>
          <p:nvPr>
            <p:ph type="title"/>
          </p:nvPr>
        </p:nvSpPr>
        <p:spPr/>
        <p:txBody>
          <a:bodyPr/>
          <a:lstStyle/>
          <a:p>
            <a:r>
              <a:rPr lang="en-US" dirty="0"/>
              <a:t>Molecular Compound Naming</a:t>
            </a:r>
          </a:p>
        </p:txBody>
      </p:sp>
      <p:sp>
        <p:nvSpPr>
          <p:cNvPr id="3" name="Content Placeholder 2">
            <a:extLst>
              <a:ext uri="{FF2B5EF4-FFF2-40B4-BE49-F238E27FC236}">
                <a16:creationId xmlns:a16="http://schemas.microsoft.com/office/drawing/2014/main" id="{EAB7136E-E226-17CC-9EE4-B1EB34D09A99}"/>
              </a:ext>
            </a:extLst>
          </p:cNvPr>
          <p:cNvSpPr>
            <a:spLocks noGrp="1"/>
          </p:cNvSpPr>
          <p:nvPr>
            <p:ph idx="1"/>
          </p:nvPr>
        </p:nvSpPr>
        <p:spPr/>
        <p:txBody>
          <a:bodyPr/>
          <a:lstStyle/>
          <a:p>
            <a:r>
              <a:rPr lang="en-US" dirty="0"/>
              <a:t>Binary Molecular Compounds</a:t>
            </a:r>
          </a:p>
          <a:p>
            <a:r>
              <a:rPr lang="en-US" dirty="0"/>
              <a:t>1</a:t>
            </a:r>
            <a:r>
              <a:rPr lang="en-US" baseline="30000" dirty="0"/>
              <a:t>st</a:t>
            </a:r>
            <a:r>
              <a:rPr lang="en-US" dirty="0"/>
              <a:t> element: name of element</a:t>
            </a:r>
          </a:p>
          <a:p>
            <a:r>
              <a:rPr lang="en-US" dirty="0"/>
              <a:t>2</a:t>
            </a:r>
            <a:r>
              <a:rPr lang="en-US" baseline="30000" dirty="0"/>
              <a:t>nd</a:t>
            </a:r>
            <a:r>
              <a:rPr lang="en-US" dirty="0"/>
              <a:t> element: stem of element name + </a:t>
            </a:r>
            <a:r>
              <a:rPr lang="en-US" b="1" dirty="0">
                <a:solidFill>
                  <a:srgbClr val="00FF00"/>
                </a:solidFill>
              </a:rPr>
              <a:t>-ide</a:t>
            </a:r>
          </a:p>
          <a:p>
            <a:r>
              <a:rPr lang="en-US" dirty="0"/>
              <a:t>Prefixes: apply numerical prefixes to both elements</a:t>
            </a:r>
          </a:p>
        </p:txBody>
      </p:sp>
      <p:pic>
        <p:nvPicPr>
          <p:cNvPr id="5" name="Picture 4">
            <a:extLst>
              <a:ext uri="{FF2B5EF4-FFF2-40B4-BE49-F238E27FC236}">
                <a16:creationId xmlns:a16="http://schemas.microsoft.com/office/drawing/2014/main" id="{449CF4CA-46CB-B869-6484-638D4F04C7E9}"/>
              </a:ext>
            </a:extLst>
          </p:cNvPr>
          <p:cNvPicPr>
            <a:picLocks noChangeAspect="1"/>
          </p:cNvPicPr>
          <p:nvPr/>
        </p:nvPicPr>
        <p:blipFill>
          <a:blip r:embed="rId2"/>
          <a:stretch>
            <a:fillRect/>
          </a:stretch>
        </p:blipFill>
        <p:spPr>
          <a:xfrm>
            <a:off x="5304256" y="3526996"/>
            <a:ext cx="3146643" cy="2861188"/>
          </a:xfrm>
          <a:prstGeom prst="rect">
            <a:avLst/>
          </a:prstGeom>
        </p:spPr>
      </p:pic>
      <p:pic>
        <p:nvPicPr>
          <p:cNvPr id="6" name="Picture 5">
            <a:extLst>
              <a:ext uri="{FF2B5EF4-FFF2-40B4-BE49-F238E27FC236}">
                <a16:creationId xmlns:a16="http://schemas.microsoft.com/office/drawing/2014/main" id="{35BF1C9A-F86F-9FF0-3A10-C063CAFD0532}"/>
              </a:ext>
            </a:extLst>
          </p:cNvPr>
          <p:cNvPicPr>
            <a:picLocks noChangeAspect="1"/>
          </p:cNvPicPr>
          <p:nvPr/>
        </p:nvPicPr>
        <p:blipFill>
          <a:blip r:embed="rId3"/>
          <a:stretch>
            <a:fillRect/>
          </a:stretch>
        </p:blipFill>
        <p:spPr>
          <a:xfrm>
            <a:off x="285594" y="3627680"/>
            <a:ext cx="4709383" cy="3057180"/>
          </a:xfrm>
          <a:prstGeom prst="rect">
            <a:avLst/>
          </a:prstGeom>
        </p:spPr>
      </p:pic>
    </p:spTree>
    <p:extLst>
      <p:ext uri="{BB962C8B-B14F-4D97-AF65-F5344CB8AC3E}">
        <p14:creationId xmlns:p14="http://schemas.microsoft.com/office/powerpoint/2010/main" val="7264412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A1196F-3E10-D739-A686-3BC473B88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578EE1-0B99-6DDA-1756-5578FA2CC76D}"/>
              </a:ext>
            </a:extLst>
          </p:cNvPr>
          <p:cNvSpPr>
            <a:spLocks noGrp="1"/>
          </p:cNvSpPr>
          <p:nvPr>
            <p:ph type="title"/>
          </p:nvPr>
        </p:nvSpPr>
        <p:spPr/>
        <p:txBody>
          <a:bodyPr/>
          <a:lstStyle/>
          <a:p>
            <a:r>
              <a:rPr lang="en-US" dirty="0"/>
              <a:t>Molecular Compound Naming</a:t>
            </a:r>
          </a:p>
        </p:txBody>
      </p:sp>
      <p:sp>
        <p:nvSpPr>
          <p:cNvPr id="3" name="Content Placeholder 2">
            <a:extLst>
              <a:ext uri="{FF2B5EF4-FFF2-40B4-BE49-F238E27FC236}">
                <a16:creationId xmlns:a16="http://schemas.microsoft.com/office/drawing/2014/main" id="{09A01B82-7917-C803-3F8B-10235F6100CF}"/>
              </a:ext>
            </a:extLst>
          </p:cNvPr>
          <p:cNvSpPr>
            <a:spLocks noGrp="1"/>
          </p:cNvSpPr>
          <p:nvPr>
            <p:ph idx="1"/>
          </p:nvPr>
        </p:nvSpPr>
        <p:spPr/>
        <p:txBody>
          <a:bodyPr/>
          <a:lstStyle/>
          <a:p>
            <a:pPr marL="0" indent="0">
              <a:buNone/>
            </a:pPr>
            <a:r>
              <a:rPr lang="en-US" dirty="0">
                <a:solidFill>
                  <a:schemeClr val="accent1">
                    <a:lumMod val="60000"/>
                    <a:lumOff val="40000"/>
                  </a:schemeClr>
                </a:solidFill>
              </a:rPr>
              <a:t>Common Name Compounds</a:t>
            </a:r>
          </a:p>
          <a:p>
            <a:endParaRPr lang="en-US" dirty="0"/>
          </a:p>
          <a:p>
            <a:pPr marL="0" indent="0">
              <a:buNone/>
            </a:pPr>
            <a:r>
              <a:rPr lang="en-US" dirty="0"/>
              <a:t>A systematic name not really used</a:t>
            </a:r>
          </a:p>
          <a:p>
            <a:endParaRPr lang="en-US" dirty="0"/>
          </a:p>
          <a:p>
            <a:r>
              <a:rPr lang="en-US" dirty="0"/>
              <a:t>H</a:t>
            </a:r>
            <a:r>
              <a:rPr lang="en-US" baseline="-25000" dirty="0"/>
              <a:t>2</a:t>
            </a:r>
            <a:r>
              <a:rPr lang="en-US" dirty="0"/>
              <a:t>O: </a:t>
            </a:r>
            <a:r>
              <a:rPr lang="en-US" dirty="0">
                <a:solidFill>
                  <a:srgbClr val="00FF00"/>
                </a:solidFill>
              </a:rPr>
              <a:t>water</a:t>
            </a:r>
          </a:p>
          <a:p>
            <a:r>
              <a:rPr lang="en-US" dirty="0"/>
              <a:t>NH</a:t>
            </a:r>
            <a:r>
              <a:rPr lang="en-US" baseline="-25000" dirty="0"/>
              <a:t>3</a:t>
            </a:r>
            <a:r>
              <a:rPr lang="en-US" dirty="0"/>
              <a:t>: </a:t>
            </a:r>
            <a:r>
              <a:rPr lang="en-US" dirty="0">
                <a:solidFill>
                  <a:srgbClr val="00FF00"/>
                </a:solidFill>
              </a:rPr>
              <a:t>ammonia</a:t>
            </a:r>
          </a:p>
          <a:p>
            <a:r>
              <a:rPr lang="en-US" dirty="0"/>
              <a:t>CH</a:t>
            </a:r>
            <a:r>
              <a:rPr lang="en-US" baseline="-25000" dirty="0"/>
              <a:t>4</a:t>
            </a:r>
            <a:r>
              <a:rPr lang="en-US" dirty="0"/>
              <a:t>: </a:t>
            </a:r>
            <a:r>
              <a:rPr lang="en-US" dirty="0">
                <a:solidFill>
                  <a:srgbClr val="00FF00"/>
                </a:solidFill>
              </a:rPr>
              <a:t>methane</a:t>
            </a:r>
          </a:p>
          <a:p>
            <a:r>
              <a:rPr lang="en-US" dirty="0"/>
              <a:t>H</a:t>
            </a:r>
            <a:r>
              <a:rPr lang="en-US" baseline="-25000" dirty="0"/>
              <a:t>2</a:t>
            </a:r>
            <a:r>
              <a:rPr lang="en-US" dirty="0"/>
              <a:t>O</a:t>
            </a:r>
            <a:r>
              <a:rPr lang="en-US" baseline="-25000" dirty="0"/>
              <a:t>2</a:t>
            </a:r>
            <a:r>
              <a:rPr lang="en-US" dirty="0"/>
              <a:t>: </a:t>
            </a:r>
            <a:r>
              <a:rPr lang="en-US" dirty="0">
                <a:solidFill>
                  <a:srgbClr val="00FF00"/>
                </a:solidFill>
              </a:rPr>
              <a:t>hydrogen</a:t>
            </a:r>
            <a:r>
              <a:rPr lang="en-US" dirty="0"/>
              <a:t> </a:t>
            </a:r>
            <a:r>
              <a:rPr lang="en-US" dirty="0">
                <a:solidFill>
                  <a:srgbClr val="00FF00"/>
                </a:solidFill>
              </a:rPr>
              <a:t>peroxide</a:t>
            </a:r>
          </a:p>
          <a:p>
            <a:endParaRPr lang="en-US" dirty="0"/>
          </a:p>
        </p:txBody>
      </p:sp>
    </p:spTree>
    <p:extLst>
      <p:ext uri="{BB962C8B-B14F-4D97-AF65-F5344CB8AC3E}">
        <p14:creationId xmlns:p14="http://schemas.microsoft.com/office/powerpoint/2010/main" val="18048034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C513D-8846-E531-362F-DF6957A2B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26B7D2-0DDE-AC11-0562-29F9FA63593C}"/>
              </a:ext>
            </a:extLst>
          </p:cNvPr>
          <p:cNvSpPr>
            <a:spLocks noGrp="1"/>
          </p:cNvSpPr>
          <p:nvPr>
            <p:ph type="title"/>
          </p:nvPr>
        </p:nvSpPr>
        <p:spPr/>
        <p:txBody>
          <a:bodyPr/>
          <a:lstStyle/>
          <a:p>
            <a:r>
              <a:rPr lang="en-US" dirty="0"/>
              <a:t>Acid Naming: Binary Acids</a:t>
            </a:r>
          </a:p>
        </p:txBody>
      </p:sp>
      <p:sp>
        <p:nvSpPr>
          <p:cNvPr id="3" name="Content Placeholder 2">
            <a:extLst>
              <a:ext uri="{FF2B5EF4-FFF2-40B4-BE49-F238E27FC236}">
                <a16:creationId xmlns:a16="http://schemas.microsoft.com/office/drawing/2014/main" id="{214C6DE2-E668-995E-48FF-27A4241F0D93}"/>
              </a:ext>
            </a:extLst>
          </p:cNvPr>
          <p:cNvSpPr>
            <a:spLocks noGrp="1"/>
          </p:cNvSpPr>
          <p:nvPr>
            <p:ph idx="1"/>
          </p:nvPr>
        </p:nvSpPr>
        <p:spPr>
          <a:xfrm>
            <a:off x="297470" y="1278747"/>
            <a:ext cx="8387645" cy="5215465"/>
          </a:xfrm>
        </p:spPr>
        <p:txBody>
          <a:bodyPr/>
          <a:lstStyle/>
          <a:p>
            <a:r>
              <a:rPr lang="en-US" dirty="0"/>
              <a:t>All acids contain hydrogen: the H</a:t>
            </a:r>
            <a:r>
              <a:rPr lang="en-US" baseline="30000" dirty="0"/>
              <a:t>+</a:t>
            </a:r>
            <a:r>
              <a:rPr lang="en-US" dirty="0"/>
              <a:t> ion, which is just a proton!, is what makes (protic) acids </a:t>
            </a:r>
            <a:r>
              <a:rPr lang="en-US" b="1" i="1" dirty="0" err="1"/>
              <a:t>acids</a:t>
            </a:r>
            <a:r>
              <a:rPr lang="en-US" b="1" i="1" dirty="0"/>
              <a:t>.</a:t>
            </a:r>
          </a:p>
          <a:p>
            <a:r>
              <a:rPr lang="en-US" dirty="0"/>
              <a:t>Acids put in water release these H</a:t>
            </a:r>
            <a:r>
              <a:rPr lang="en-US" baseline="30000" dirty="0"/>
              <a:t>+</a:t>
            </a:r>
            <a:r>
              <a:rPr lang="en-US" dirty="0"/>
              <a:t> ions</a:t>
            </a:r>
          </a:p>
          <a:p>
            <a:pPr marL="0" indent="0">
              <a:spcBef>
                <a:spcPts val="1800"/>
              </a:spcBef>
              <a:buNone/>
            </a:pPr>
            <a:r>
              <a:rPr lang="en-US" b="1" i="1" dirty="0"/>
              <a:t>Binary acid</a:t>
            </a:r>
          </a:p>
          <a:p>
            <a:r>
              <a:rPr lang="en-US" b="1" i="1" dirty="0">
                <a:solidFill>
                  <a:srgbClr val="00FF00"/>
                </a:solidFill>
              </a:rPr>
              <a:t>Hydro-</a:t>
            </a:r>
            <a:r>
              <a:rPr lang="en-US" dirty="0"/>
              <a:t> + </a:t>
            </a:r>
            <a:r>
              <a:rPr lang="en-US" dirty="0">
                <a:solidFill>
                  <a:srgbClr val="FFC000"/>
                </a:solidFill>
              </a:rPr>
              <a:t>base name of non-metal </a:t>
            </a:r>
            <a:r>
              <a:rPr lang="en-US" dirty="0"/>
              <a:t>+ </a:t>
            </a:r>
            <a:r>
              <a:rPr lang="en-US" b="1" i="1" dirty="0">
                <a:solidFill>
                  <a:srgbClr val="00FF00"/>
                </a:solidFill>
              </a:rPr>
              <a:t>-</a:t>
            </a:r>
            <a:r>
              <a:rPr lang="en-US" b="1" i="1" dirty="0" err="1">
                <a:solidFill>
                  <a:srgbClr val="00FF00"/>
                </a:solidFill>
              </a:rPr>
              <a:t>ic</a:t>
            </a:r>
            <a:r>
              <a:rPr lang="en-US" b="1" i="1" dirty="0">
                <a:solidFill>
                  <a:srgbClr val="00FF00"/>
                </a:solidFill>
              </a:rPr>
              <a:t> acid</a:t>
            </a:r>
          </a:p>
          <a:p>
            <a:pPr>
              <a:spcBef>
                <a:spcPts val="1800"/>
              </a:spcBef>
            </a:pPr>
            <a:r>
              <a:rPr lang="en-US" sz="2200" b="1" i="1" dirty="0">
                <a:solidFill>
                  <a:srgbClr val="00FF00"/>
                </a:solidFill>
              </a:rPr>
              <a:t>Hydro</a:t>
            </a:r>
            <a:r>
              <a:rPr lang="en-US" sz="2200" b="1" dirty="0">
                <a:solidFill>
                  <a:srgbClr val="FFC000"/>
                </a:solidFill>
              </a:rPr>
              <a:t>chlor</a:t>
            </a:r>
            <a:r>
              <a:rPr lang="en-US" sz="2200" b="1" i="1" dirty="0">
                <a:solidFill>
                  <a:srgbClr val="00FF00"/>
                </a:solidFill>
              </a:rPr>
              <a:t>ic acid</a:t>
            </a:r>
            <a:br>
              <a:rPr lang="en-US" sz="2200" b="1" i="1" dirty="0">
                <a:solidFill>
                  <a:srgbClr val="00FF00"/>
                </a:solidFill>
              </a:rPr>
            </a:br>
            <a:r>
              <a:rPr lang="en-US" sz="2200" b="1" dirty="0">
                <a:solidFill>
                  <a:schemeClr val="accent1">
                    <a:lumMod val="60000"/>
                    <a:lumOff val="40000"/>
                  </a:schemeClr>
                </a:solidFill>
              </a:rPr>
              <a:t>(HCl)</a:t>
            </a:r>
          </a:p>
          <a:p>
            <a:r>
              <a:rPr lang="en-US" sz="2200" b="1" i="1" dirty="0">
                <a:solidFill>
                  <a:srgbClr val="00FF00"/>
                </a:solidFill>
              </a:rPr>
              <a:t>Hydro</a:t>
            </a:r>
            <a:r>
              <a:rPr lang="en-US" sz="2200" b="1" dirty="0">
                <a:solidFill>
                  <a:srgbClr val="FFC000"/>
                </a:solidFill>
              </a:rPr>
              <a:t>fluor</a:t>
            </a:r>
            <a:r>
              <a:rPr lang="en-US" sz="2200" b="1" i="1" dirty="0">
                <a:solidFill>
                  <a:srgbClr val="00FF00"/>
                </a:solidFill>
              </a:rPr>
              <a:t>ic acid</a:t>
            </a:r>
            <a:br>
              <a:rPr lang="en-US" sz="2200" b="1" i="1" dirty="0">
                <a:solidFill>
                  <a:srgbClr val="00FF00"/>
                </a:solidFill>
              </a:rPr>
            </a:br>
            <a:r>
              <a:rPr lang="en-US" sz="2200" b="1" dirty="0">
                <a:solidFill>
                  <a:schemeClr val="accent1">
                    <a:lumMod val="60000"/>
                    <a:lumOff val="40000"/>
                  </a:schemeClr>
                </a:solidFill>
              </a:rPr>
              <a:t>(HF)</a:t>
            </a:r>
          </a:p>
          <a:p>
            <a:r>
              <a:rPr lang="en-US" sz="2200" b="1" i="1" dirty="0">
                <a:solidFill>
                  <a:srgbClr val="00FF00"/>
                </a:solidFill>
              </a:rPr>
              <a:t>Hydro</a:t>
            </a:r>
            <a:r>
              <a:rPr lang="en-US" sz="2200" b="1" dirty="0">
                <a:solidFill>
                  <a:srgbClr val="FFC000"/>
                </a:solidFill>
              </a:rPr>
              <a:t>brom</a:t>
            </a:r>
            <a:r>
              <a:rPr lang="en-US" sz="2200" b="1" i="1" dirty="0">
                <a:solidFill>
                  <a:srgbClr val="00FF00"/>
                </a:solidFill>
              </a:rPr>
              <a:t>ic acid</a:t>
            </a:r>
            <a:br>
              <a:rPr lang="en-US" sz="2200" b="1" i="1" dirty="0">
                <a:solidFill>
                  <a:srgbClr val="00FF00"/>
                </a:solidFill>
              </a:rPr>
            </a:br>
            <a:r>
              <a:rPr lang="en-US" sz="2200" b="1" dirty="0">
                <a:solidFill>
                  <a:schemeClr val="accent1">
                    <a:lumMod val="60000"/>
                    <a:lumOff val="40000"/>
                  </a:schemeClr>
                </a:solidFill>
              </a:rPr>
              <a:t>(HBr)</a:t>
            </a:r>
          </a:p>
          <a:p>
            <a:r>
              <a:rPr lang="en-US" sz="2200" b="1" i="1" dirty="0">
                <a:solidFill>
                  <a:srgbClr val="00FF00"/>
                </a:solidFill>
              </a:rPr>
              <a:t>Hydro</a:t>
            </a:r>
            <a:r>
              <a:rPr lang="en-US" sz="2200" b="1" dirty="0">
                <a:solidFill>
                  <a:srgbClr val="FFC000"/>
                </a:solidFill>
              </a:rPr>
              <a:t>iod</a:t>
            </a:r>
            <a:r>
              <a:rPr lang="en-US" sz="2200" b="1" i="1" dirty="0">
                <a:solidFill>
                  <a:srgbClr val="00FF00"/>
                </a:solidFill>
              </a:rPr>
              <a:t>ic acid </a:t>
            </a:r>
            <a:r>
              <a:rPr lang="en-US" sz="2200" b="1" dirty="0">
                <a:solidFill>
                  <a:schemeClr val="accent1">
                    <a:lumMod val="60000"/>
                    <a:lumOff val="40000"/>
                  </a:schemeClr>
                </a:solidFill>
              </a:rPr>
              <a:t>(HI)</a:t>
            </a:r>
            <a:endParaRPr lang="en-US" sz="2200" b="1" i="1" dirty="0">
              <a:solidFill>
                <a:srgbClr val="00FF00"/>
              </a:solidFill>
            </a:endParaRPr>
          </a:p>
          <a:p>
            <a:endParaRPr lang="en-US" b="1" i="1" dirty="0">
              <a:solidFill>
                <a:srgbClr val="00FF00"/>
              </a:solidFill>
            </a:endParaRPr>
          </a:p>
        </p:txBody>
      </p:sp>
      <p:pic>
        <p:nvPicPr>
          <p:cNvPr id="6" name="Picture 5">
            <a:extLst>
              <a:ext uri="{FF2B5EF4-FFF2-40B4-BE49-F238E27FC236}">
                <a16:creationId xmlns:a16="http://schemas.microsoft.com/office/drawing/2014/main" id="{B66C11D6-763D-1B31-18AB-20B190F012DF}"/>
              </a:ext>
            </a:extLst>
          </p:cNvPr>
          <p:cNvPicPr>
            <a:picLocks noChangeAspect="1"/>
          </p:cNvPicPr>
          <p:nvPr/>
        </p:nvPicPr>
        <p:blipFill>
          <a:blip r:embed="rId2"/>
          <a:stretch>
            <a:fillRect/>
          </a:stretch>
        </p:blipFill>
        <p:spPr>
          <a:xfrm>
            <a:off x="4169392" y="3783635"/>
            <a:ext cx="4884171" cy="2131932"/>
          </a:xfrm>
          <a:prstGeom prst="rect">
            <a:avLst/>
          </a:prstGeom>
        </p:spPr>
      </p:pic>
    </p:spTree>
    <p:extLst>
      <p:ext uri="{BB962C8B-B14F-4D97-AF65-F5344CB8AC3E}">
        <p14:creationId xmlns:p14="http://schemas.microsoft.com/office/powerpoint/2010/main" val="12056994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872B79-52E6-0715-6759-320DD76E72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9672504-29B7-B25C-815F-84A791C8F4F0}"/>
              </a:ext>
            </a:extLst>
          </p:cNvPr>
          <p:cNvSpPr>
            <a:spLocks noGrp="1"/>
          </p:cNvSpPr>
          <p:nvPr>
            <p:ph type="title"/>
          </p:nvPr>
        </p:nvSpPr>
        <p:spPr/>
        <p:txBody>
          <a:bodyPr/>
          <a:lstStyle/>
          <a:p>
            <a:r>
              <a:rPr lang="en-US" dirty="0"/>
              <a:t>Acid Naming: </a:t>
            </a:r>
            <a:r>
              <a:rPr lang="en-US" dirty="0" err="1"/>
              <a:t>Oxyacids</a:t>
            </a:r>
            <a:endParaRPr lang="en-US" dirty="0"/>
          </a:p>
        </p:txBody>
      </p:sp>
      <p:sp>
        <p:nvSpPr>
          <p:cNvPr id="3" name="Content Placeholder 2">
            <a:extLst>
              <a:ext uri="{FF2B5EF4-FFF2-40B4-BE49-F238E27FC236}">
                <a16:creationId xmlns:a16="http://schemas.microsoft.com/office/drawing/2014/main" id="{E9B15D36-39B8-4C98-3AED-C29494D0CB0A}"/>
              </a:ext>
            </a:extLst>
          </p:cNvPr>
          <p:cNvSpPr>
            <a:spLocks noGrp="1"/>
          </p:cNvSpPr>
          <p:nvPr>
            <p:ph idx="1"/>
          </p:nvPr>
        </p:nvSpPr>
        <p:spPr/>
        <p:txBody>
          <a:bodyPr/>
          <a:lstStyle/>
          <a:p>
            <a:r>
              <a:rPr lang="en-US" dirty="0"/>
              <a:t>An </a:t>
            </a:r>
            <a:r>
              <a:rPr lang="en-US" b="1" dirty="0">
                <a:solidFill>
                  <a:srgbClr val="00FF00"/>
                </a:solidFill>
              </a:rPr>
              <a:t>oxyacid</a:t>
            </a:r>
            <a:r>
              <a:rPr lang="en-US" dirty="0"/>
              <a:t> consists of </a:t>
            </a:r>
            <a:r>
              <a:rPr lang="en-US" dirty="0">
                <a:solidFill>
                  <a:srgbClr val="00FF00"/>
                </a:solidFill>
              </a:rPr>
              <a:t>hydrogen</a:t>
            </a:r>
            <a:r>
              <a:rPr lang="en-US" dirty="0"/>
              <a:t>, </a:t>
            </a:r>
            <a:r>
              <a:rPr lang="en-US" dirty="0">
                <a:solidFill>
                  <a:srgbClr val="00FF00"/>
                </a:solidFill>
              </a:rPr>
              <a:t>oxygen</a:t>
            </a:r>
            <a:r>
              <a:rPr lang="en-US" dirty="0"/>
              <a:t>, and a </a:t>
            </a:r>
            <a:r>
              <a:rPr lang="en-US" dirty="0">
                <a:solidFill>
                  <a:schemeClr val="accent1">
                    <a:lumMod val="60000"/>
                    <a:lumOff val="40000"/>
                  </a:schemeClr>
                </a:solidFill>
              </a:rPr>
              <a:t>3</a:t>
            </a:r>
            <a:r>
              <a:rPr lang="en-US" baseline="30000" dirty="0">
                <a:solidFill>
                  <a:schemeClr val="accent1">
                    <a:lumMod val="60000"/>
                    <a:lumOff val="40000"/>
                  </a:schemeClr>
                </a:solidFill>
              </a:rPr>
              <a:t>rd</a:t>
            </a:r>
            <a:r>
              <a:rPr lang="en-US" dirty="0">
                <a:solidFill>
                  <a:schemeClr val="accent1">
                    <a:lumMod val="60000"/>
                    <a:lumOff val="40000"/>
                  </a:schemeClr>
                </a:solidFill>
              </a:rPr>
              <a:t> element </a:t>
            </a:r>
            <a:r>
              <a:rPr lang="en-US" dirty="0"/>
              <a:t>(typically non-metal)</a:t>
            </a:r>
          </a:p>
          <a:p>
            <a:r>
              <a:rPr lang="en-US" dirty="0"/>
              <a:t>If the polyatomic anion has an </a:t>
            </a:r>
            <a:r>
              <a:rPr lang="en-US" b="1" i="1" dirty="0">
                <a:solidFill>
                  <a:schemeClr val="accent1">
                    <a:lumMod val="60000"/>
                    <a:lumOff val="40000"/>
                  </a:schemeClr>
                </a:solidFill>
              </a:rPr>
              <a:t>–</a:t>
            </a:r>
            <a:r>
              <a:rPr lang="en-US" b="1" i="1" dirty="0" err="1">
                <a:solidFill>
                  <a:schemeClr val="accent1">
                    <a:lumMod val="60000"/>
                    <a:lumOff val="40000"/>
                  </a:schemeClr>
                </a:solidFill>
              </a:rPr>
              <a:t>ite</a:t>
            </a:r>
            <a:r>
              <a:rPr lang="en-US" b="1" i="1" dirty="0">
                <a:solidFill>
                  <a:schemeClr val="accent1">
                    <a:lumMod val="60000"/>
                    <a:lumOff val="40000"/>
                  </a:schemeClr>
                </a:solidFill>
              </a:rPr>
              <a:t> </a:t>
            </a:r>
            <a:r>
              <a:rPr lang="en-US" dirty="0"/>
              <a:t>ending</a:t>
            </a:r>
            <a:br>
              <a:rPr lang="en-US" dirty="0"/>
            </a:br>
            <a:r>
              <a:rPr lang="en-US" dirty="0"/>
              <a:t>(</a:t>
            </a:r>
            <a:r>
              <a:rPr lang="en-US" dirty="0">
                <a:solidFill>
                  <a:schemeClr val="accent1">
                    <a:lumMod val="60000"/>
                    <a:lumOff val="40000"/>
                  </a:schemeClr>
                </a:solidFill>
              </a:rPr>
              <a:t>SO</a:t>
            </a:r>
            <a:r>
              <a:rPr lang="en-US" baseline="-25000" dirty="0">
                <a:solidFill>
                  <a:schemeClr val="accent1">
                    <a:lumMod val="60000"/>
                    <a:lumOff val="40000"/>
                  </a:schemeClr>
                </a:solidFill>
              </a:rPr>
              <a:t>3</a:t>
            </a:r>
            <a:r>
              <a:rPr lang="en-US" baseline="30000" dirty="0">
                <a:solidFill>
                  <a:schemeClr val="accent1">
                    <a:lumMod val="60000"/>
                    <a:lumOff val="40000"/>
                  </a:schemeClr>
                </a:solidFill>
              </a:rPr>
              <a:t>2-</a:t>
            </a:r>
            <a:r>
              <a:rPr lang="en-US" dirty="0">
                <a:solidFill>
                  <a:schemeClr val="accent1">
                    <a:lumMod val="60000"/>
                    <a:lumOff val="40000"/>
                  </a:schemeClr>
                </a:solidFill>
              </a:rPr>
              <a:t> = sulfite</a:t>
            </a:r>
            <a:r>
              <a:rPr lang="en-US" dirty="0"/>
              <a:t>), then the acid name will be</a:t>
            </a:r>
          </a:p>
          <a:p>
            <a:pPr marL="0" indent="0" algn="ctr">
              <a:buNone/>
            </a:pPr>
            <a:r>
              <a:rPr lang="en-US" dirty="0">
                <a:solidFill>
                  <a:srgbClr val="FFC000"/>
                </a:solidFill>
              </a:rPr>
              <a:t>oxyanion base name </a:t>
            </a:r>
            <a:r>
              <a:rPr lang="en-US" dirty="0"/>
              <a:t>+ </a:t>
            </a:r>
            <a:r>
              <a:rPr lang="en-US" b="1" i="1" dirty="0">
                <a:solidFill>
                  <a:srgbClr val="00FF00"/>
                </a:solidFill>
              </a:rPr>
              <a:t>-</a:t>
            </a:r>
            <a:r>
              <a:rPr lang="en-US" b="1" i="1" dirty="0" err="1">
                <a:solidFill>
                  <a:srgbClr val="00FF00"/>
                </a:solidFill>
              </a:rPr>
              <a:t>ous</a:t>
            </a:r>
            <a:r>
              <a:rPr lang="en-US" b="1" i="1" dirty="0">
                <a:solidFill>
                  <a:srgbClr val="00FF00"/>
                </a:solidFill>
              </a:rPr>
              <a:t> acid</a:t>
            </a:r>
          </a:p>
          <a:p>
            <a:r>
              <a:rPr lang="en-US" dirty="0"/>
              <a:t>Thus </a:t>
            </a: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SO</a:t>
            </a:r>
            <a:r>
              <a:rPr lang="en-US" baseline="-25000" dirty="0">
                <a:solidFill>
                  <a:schemeClr val="accent1">
                    <a:lumMod val="60000"/>
                    <a:lumOff val="40000"/>
                  </a:schemeClr>
                </a:solidFill>
              </a:rPr>
              <a:t>3</a:t>
            </a:r>
            <a:r>
              <a:rPr lang="en-US" dirty="0"/>
              <a:t> </a:t>
            </a:r>
            <a:r>
              <a:rPr lang="en-US" dirty="0">
                <a:sym typeface="Wingdings" panose="05000000000000000000" pitchFamily="2" charset="2"/>
              </a:rPr>
              <a:t> </a:t>
            </a:r>
            <a:r>
              <a:rPr lang="en-US" dirty="0">
                <a:solidFill>
                  <a:srgbClr val="FFC000"/>
                </a:solidFill>
                <a:sym typeface="Wingdings" panose="05000000000000000000" pitchFamily="2" charset="2"/>
              </a:rPr>
              <a:t>sulfur</a:t>
            </a:r>
            <a:r>
              <a:rPr lang="en-US" b="1" i="1" dirty="0">
                <a:solidFill>
                  <a:srgbClr val="00FF00"/>
                </a:solidFill>
                <a:sym typeface="Wingdings" panose="05000000000000000000" pitchFamily="2" charset="2"/>
              </a:rPr>
              <a:t>ous acid</a:t>
            </a:r>
            <a:endParaRPr lang="en-US" b="1" i="1" dirty="0">
              <a:solidFill>
                <a:srgbClr val="00FF00"/>
              </a:solidFill>
            </a:endParaRPr>
          </a:p>
        </p:txBody>
      </p:sp>
      <p:pic>
        <p:nvPicPr>
          <p:cNvPr id="8" name="Picture 7">
            <a:extLst>
              <a:ext uri="{FF2B5EF4-FFF2-40B4-BE49-F238E27FC236}">
                <a16:creationId xmlns:a16="http://schemas.microsoft.com/office/drawing/2014/main" id="{61693640-5F61-8992-746F-BE39C8C8D001}"/>
              </a:ext>
            </a:extLst>
          </p:cNvPr>
          <p:cNvPicPr>
            <a:picLocks noChangeAspect="1"/>
          </p:cNvPicPr>
          <p:nvPr/>
        </p:nvPicPr>
        <p:blipFill>
          <a:blip r:embed="rId2"/>
          <a:stretch>
            <a:fillRect/>
          </a:stretch>
        </p:blipFill>
        <p:spPr>
          <a:xfrm>
            <a:off x="3957851" y="4790040"/>
            <a:ext cx="5047944" cy="1757515"/>
          </a:xfrm>
          <a:prstGeom prst="rect">
            <a:avLst/>
          </a:prstGeom>
        </p:spPr>
      </p:pic>
    </p:spTree>
    <p:extLst>
      <p:ext uri="{BB962C8B-B14F-4D97-AF65-F5344CB8AC3E}">
        <p14:creationId xmlns:p14="http://schemas.microsoft.com/office/powerpoint/2010/main" val="1249099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E3E2C0-A23C-0D16-F91C-0E9FA5572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EEED9C-B0EC-7EDE-0C29-312D369A970F}"/>
              </a:ext>
            </a:extLst>
          </p:cNvPr>
          <p:cNvSpPr>
            <a:spLocks noGrp="1"/>
          </p:cNvSpPr>
          <p:nvPr>
            <p:ph type="title"/>
          </p:nvPr>
        </p:nvSpPr>
        <p:spPr/>
        <p:txBody>
          <a:bodyPr/>
          <a:lstStyle/>
          <a:p>
            <a:r>
              <a:rPr lang="en-US" dirty="0"/>
              <a:t>Acid Naming: </a:t>
            </a:r>
            <a:r>
              <a:rPr lang="en-US" dirty="0" err="1"/>
              <a:t>Oxyacids</a:t>
            </a:r>
            <a:endParaRPr lang="en-US" dirty="0"/>
          </a:p>
        </p:txBody>
      </p:sp>
      <p:sp>
        <p:nvSpPr>
          <p:cNvPr id="3" name="Content Placeholder 2">
            <a:extLst>
              <a:ext uri="{FF2B5EF4-FFF2-40B4-BE49-F238E27FC236}">
                <a16:creationId xmlns:a16="http://schemas.microsoft.com/office/drawing/2014/main" id="{A39EEFFA-D3A9-C1EF-00A5-FAE7A5BECDDF}"/>
              </a:ext>
            </a:extLst>
          </p:cNvPr>
          <p:cNvSpPr>
            <a:spLocks noGrp="1"/>
          </p:cNvSpPr>
          <p:nvPr>
            <p:ph idx="1"/>
          </p:nvPr>
        </p:nvSpPr>
        <p:spPr/>
        <p:txBody>
          <a:bodyPr/>
          <a:lstStyle/>
          <a:p>
            <a:r>
              <a:rPr lang="en-US" dirty="0"/>
              <a:t>If the polyatomic anion has an </a:t>
            </a:r>
            <a:r>
              <a:rPr lang="en-US" b="1" i="1" dirty="0">
                <a:solidFill>
                  <a:schemeClr val="accent1">
                    <a:lumMod val="60000"/>
                    <a:lumOff val="40000"/>
                  </a:schemeClr>
                </a:solidFill>
              </a:rPr>
              <a:t>–ate </a:t>
            </a:r>
            <a:r>
              <a:rPr lang="en-US" dirty="0"/>
              <a:t>ending</a:t>
            </a:r>
            <a:br>
              <a:rPr lang="en-US" dirty="0"/>
            </a:br>
            <a:r>
              <a:rPr lang="en-US" dirty="0"/>
              <a:t>(</a:t>
            </a:r>
            <a:r>
              <a:rPr lang="en-US" dirty="0">
                <a:solidFill>
                  <a:schemeClr val="accent1">
                    <a:lumMod val="60000"/>
                    <a:lumOff val="40000"/>
                  </a:schemeClr>
                </a:solidFill>
              </a:rPr>
              <a:t>SO</a:t>
            </a:r>
            <a:r>
              <a:rPr lang="en-US" baseline="-25000" dirty="0">
                <a:solidFill>
                  <a:schemeClr val="accent1">
                    <a:lumMod val="60000"/>
                    <a:lumOff val="40000"/>
                  </a:schemeClr>
                </a:solidFill>
              </a:rPr>
              <a:t>4</a:t>
            </a:r>
            <a:r>
              <a:rPr lang="en-US" baseline="30000" dirty="0">
                <a:solidFill>
                  <a:schemeClr val="accent1">
                    <a:lumMod val="60000"/>
                    <a:lumOff val="40000"/>
                  </a:schemeClr>
                </a:solidFill>
              </a:rPr>
              <a:t>2-</a:t>
            </a:r>
            <a:r>
              <a:rPr lang="en-US" dirty="0">
                <a:solidFill>
                  <a:schemeClr val="accent1">
                    <a:lumMod val="60000"/>
                    <a:lumOff val="40000"/>
                  </a:schemeClr>
                </a:solidFill>
              </a:rPr>
              <a:t> = sulfate, PO</a:t>
            </a:r>
            <a:r>
              <a:rPr lang="en-US" baseline="-25000" dirty="0">
                <a:solidFill>
                  <a:schemeClr val="accent1">
                    <a:lumMod val="60000"/>
                    <a:lumOff val="40000"/>
                  </a:schemeClr>
                </a:solidFill>
              </a:rPr>
              <a:t>4</a:t>
            </a:r>
            <a:r>
              <a:rPr lang="en-US" baseline="30000" dirty="0">
                <a:solidFill>
                  <a:schemeClr val="accent1">
                    <a:lumMod val="60000"/>
                    <a:lumOff val="40000"/>
                  </a:schemeClr>
                </a:solidFill>
              </a:rPr>
              <a:t>3-</a:t>
            </a:r>
            <a:r>
              <a:rPr lang="en-US" dirty="0">
                <a:solidFill>
                  <a:schemeClr val="accent1">
                    <a:lumMod val="60000"/>
                    <a:lumOff val="40000"/>
                  </a:schemeClr>
                </a:solidFill>
              </a:rPr>
              <a:t> = phosphate</a:t>
            </a:r>
            <a:r>
              <a:rPr lang="en-US" dirty="0"/>
              <a:t>), then the acid name will be:</a:t>
            </a:r>
          </a:p>
          <a:p>
            <a:pPr marL="0" indent="0" algn="ctr">
              <a:buNone/>
            </a:pPr>
            <a:r>
              <a:rPr lang="en-US" dirty="0">
                <a:solidFill>
                  <a:srgbClr val="FFC000"/>
                </a:solidFill>
              </a:rPr>
              <a:t>oxyanion base name </a:t>
            </a:r>
            <a:r>
              <a:rPr lang="en-US" dirty="0"/>
              <a:t>+ </a:t>
            </a:r>
            <a:r>
              <a:rPr lang="en-US" b="1" i="1" dirty="0">
                <a:solidFill>
                  <a:srgbClr val="00FF00"/>
                </a:solidFill>
              </a:rPr>
              <a:t>-</a:t>
            </a:r>
            <a:r>
              <a:rPr lang="en-US" b="1" i="1" dirty="0" err="1">
                <a:solidFill>
                  <a:srgbClr val="00FF00"/>
                </a:solidFill>
              </a:rPr>
              <a:t>ic</a:t>
            </a:r>
            <a:r>
              <a:rPr lang="en-US" b="1" i="1" dirty="0">
                <a:solidFill>
                  <a:srgbClr val="00FF00"/>
                </a:solidFill>
              </a:rPr>
              <a:t> acid</a:t>
            </a:r>
          </a:p>
          <a:p>
            <a:r>
              <a:rPr lang="en-US" dirty="0"/>
              <a:t>Thus</a:t>
            </a:r>
            <a:br>
              <a:rPr lang="en-US" dirty="0"/>
            </a:br>
            <a:r>
              <a:rPr lang="en-US" dirty="0">
                <a:solidFill>
                  <a:schemeClr val="accent1">
                    <a:lumMod val="60000"/>
                    <a:lumOff val="40000"/>
                  </a:schemeClr>
                </a:solidFill>
              </a:rPr>
              <a:t>H</a:t>
            </a:r>
            <a:r>
              <a:rPr lang="en-US" baseline="-25000" dirty="0">
                <a:solidFill>
                  <a:schemeClr val="accent1">
                    <a:lumMod val="60000"/>
                    <a:lumOff val="40000"/>
                  </a:schemeClr>
                </a:solidFill>
              </a:rPr>
              <a:t>2</a:t>
            </a:r>
            <a:r>
              <a:rPr lang="en-US" dirty="0">
                <a:solidFill>
                  <a:schemeClr val="accent1">
                    <a:lumMod val="60000"/>
                    <a:lumOff val="40000"/>
                  </a:schemeClr>
                </a:solidFill>
              </a:rPr>
              <a:t>SO</a:t>
            </a:r>
            <a:r>
              <a:rPr lang="en-US" baseline="-25000" dirty="0">
                <a:solidFill>
                  <a:schemeClr val="accent1">
                    <a:lumMod val="60000"/>
                    <a:lumOff val="40000"/>
                  </a:schemeClr>
                </a:solidFill>
              </a:rPr>
              <a:t>4</a:t>
            </a:r>
            <a:r>
              <a:rPr lang="en-US" dirty="0"/>
              <a:t> </a:t>
            </a:r>
            <a:r>
              <a:rPr lang="en-US" dirty="0">
                <a:sym typeface="Wingdings" panose="05000000000000000000" pitchFamily="2" charset="2"/>
              </a:rPr>
              <a:t> </a:t>
            </a:r>
            <a:r>
              <a:rPr lang="en-US" dirty="0">
                <a:solidFill>
                  <a:srgbClr val="FFC000"/>
                </a:solidFill>
                <a:sym typeface="Wingdings" panose="05000000000000000000" pitchFamily="2" charset="2"/>
              </a:rPr>
              <a:t>sulfur</a:t>
            </a:r>
            <a:r>
              <a:rPr lang="en-US" b="1" i="1" dirty="0">
                <a:solidFill>
                  <a:srgbClr val="00FF00"/>
                </a:solidFill>
                <a:sym typeface="Wingdings" panose="05000000000000000000" pitchFamily="2" charset="2"/>
              </a:rPr>
              <a:t>ic acid</a:t>
            </a:r>
            <a:br>
              <a:rPr lang="en-US" b="1" i="1" dirty="0">
                <a:solidFill>
                  <a:srgbClr val="00FF00"/>
                </a:solidFill>
                <a:sym typeface="Wingdings" panose="05000000000000000000" pitchFamily="2" charset="2"/>
              </a:rPr>
            </a:br>
            <a:r>
              <a:rPr lang="en-US" dirty="0">
                <a:solidFill>
                  <a:schemeClr val="accent1">
                    <a:lumMod val="60000"/>
                    <a:lumOff val="40000"/>
                  </a:schemeClr>
                </a:solidFill>
              </a:rPr>
              <a:t>H</a:t>
            </a:r>
            <a:r>
              <a:rPr lang="en-US" baseline="-25000" dirty="0">
                <a:solidFill>
                  <a:schemeClr val="accent1">
                    <a:lumMod val="60000"/>
                    <a:lumOff val="40000"/>
                  </a:schemeClr>
                </a:solidFill>
              </a:rPr>
              <a:t>3</a:t>
            </a:r>
            <a:r>
              <a:rPr lang="en-US" dirty="0">
                <a:solidFill>
                  <a:schemeClr val="accent1">
                    <a:lumMod val="60000"/>
                    <a:lumOff val="40000"/>
                  </a:schemeClr>
                </a:solidFill>
              </a:rPr>
              <a:t>PO</a:t>
            </a:r>
            <a:r>
              <a:rPr lang="en-US" baseline="-25000" dirty="0">
                <a:solidFill>
                  <a:schemeClr val="accent1">
                    <a:lumMod val="60000"/>
                    <a:lumOff val="40000"/>
                  </a:schemeClr>
                </a:solidFill>
              </a:rPr>
              <a:t>4</a:t>
            </a:r>
            <a:r>
              <a:rPr lang="en-US" dirty="0"/>
              <a:t> </a:t>
            </a:r>
            <a:r>
              <a:rPr lang="en-US" dirty="0">
                <a:sym typeface="Wingdings" panose="05000000000000000000" pitchFamily="2" charset="2"/>
              </a:rPr>
              <a:t></a:t>
            </a:r>
            <a:br>
              <a:rPr lang="en-US" dirty="0">
                <a:sym typeface="Wingdings" panose="05000000000000000000" pitchFamily="2" charset="2"/>
              </a:rPr>
            </a:br>
            <a:r>
              <a:rPr lang="en-US" dirty="0">
                <a:sym typeface="Wingdings" panose="05000000000000000000" pitchFamily="2" charset="2"/>
              </a:rPr>
              <a:t>      </a:t>
            </a:r>
            <a:r>
              <a:rPr lang="en-US" dirty="0">
                <a:solidFill>
                  <a:srgbClr val="FFC000"/>
                </a:solidFill>
                <a:sym typeface="Wingdings" panose="05000000000000000000" pitchFamily="2" charset="2"/>
              </a:rPr>
              <a:t>phosphor</a:t>
            </a:r>
            <a:r>
              <a:rPr lang="en-US" b="1" i="1" dirty="0">
                <a:solidFill>
                  <a:srgbClr val="00FF00"/>
                </a:solidFill>
                <a:sym typeface="Wingdings" panose="05000000000000000000" pitchFamily="2" charset="2"/>
              </a:rPr>
              <a:t>ic acid</a:t>
            </a:r>
            <a:endParaRPr lang="en-US" b="1" i="1" dirty="0">
              <a:solidFill>
                <a:srgbClr val="00FF00"/>
              </a:solidFill>
            </a:endParaRPr>
          </a:p>
          <a:p>
            <a:endParaRPr lang="en-US" b="1" i="1" dirty="0">
              <a:solidFill>
                <a:srgbClr val="00FF00"/>
              </a:solidFill>
            </a:endParaRPr>
          </a:p>
        </p:txBody>
      </p:sp>
      <p:pic>
        <p:nvPicPr>
          <p:cNvPr id="5" name="Picture 4">
            <a:extLst>
              <a:ext uri="{FF2B5EF4-FFF2-40B4-BE49-F238E27FC236}">
                <a16:creationId xmlns:a16="http://schemas.microsoft.com/office/drawing/2014/main" id="{274AFBC0-57E7-C0E3-6D09-2E0BFC08B9ED}"/>
              </a:ext>
            </a:extLst>
          </p:cNvPr>
          <p:cNvPicPr>
            <a:picLocks noChangeAspect="1"/>
          </p:cNvPicPr>
          <p:nvPr/>
        </p:nvPicPr>
        <p:blipFill>
          <a:blip r:embed="rId2"/>
          <a:stretch>
            <a:fillRect/>
          </a:stretch>
        </p:blipFill>
        <p:spPr>
          <a:xfrm>
            <a:off x="4241989" y="3704705"/>
            <a:ext cx="4708041" cy="2645128"/>
          </a:xfrm>
          <a:prstGeom prst="rect">
            <a:avLst/>
          </a:prstGeom>
        </p:spPr>
      </p:pic>
    </p:spTree>
    <p:extLst>
      <p:ext uri="{BB962C8B-B14F-4D97-AF65-F5344CB8AC3E}">
        <p14:creationId xmlns:p14="http://schemas.microsoft.com/office/powerpoint/2010/main" val="226064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B463B-7718-8318-9ED6-8C56BCF3CCC4}"/>
              </a:ext>
            </a:extLst>
          </p:cNvPr>
          <p:cNvSpPr>
            <a:spLocks noGrp="1"/>
          </p:cNvSpPr>
          <p:nvPr>
            <p:ph type="title"/>
          </p:nvPr>
        </p:nvSpPr>
        <p:spPr/>
        <p:txBody>
          <a:bodyPr/>
          <a:lstStyle/>
          <a:p>
            <a:r>
              <a:rPr lang="en-US" dirty="0"/>
              <a:t>Physical (State) Changes</a:t>
            </a:r>
          </a:p>
        </p:txBody>
      </p:sp>
      <p:sp>
        <p:nvSpPr>
          <p:cNvPr id="3" name="Content Placeholder 2">
            <a:extLst>
              <a:ext uri="{FF2B5EF4-FFF2-40B4-BE49-F238E27FC236}">
                <a16:creationId xmlns:a16="http://schemas.microsoft.com/office/drawing/2014/main" id="{46284303-E62B-084F-CC8F-4EAAB4907748}"/>
              </a:ext>
            </a:extLst>
          </p:cNvPr>
          <p:cNvSpPr>
            <a:spLocks noGrp="1"/>
          </p:cNvSpPr>
          <p:nvPr>
            <p:ph idx="1"/>
          </p:nvPr>
        </p:nvSpPr>
        <p:spPr/>
        <p:txBody>
          <a:bodyPr/>
          <a:lstStyle/>
          <a:p>
            <a:pPr marL="0" indent="0">
              <a:buNone/>
            </a:pPr>
            <a:r>
              <a:rPr lang="en-US" b="1" dirty="0">
                <a:solidFill>
                  <a:srgbClr val="FFFF00"/>
                </a:solidFill>
              </a:rPr>
              <a:t>States</a:t>
            </a:r>
            <a:r>
              <a:rPr lang="en-US" dirty="0"/>
              <a:t> of matter are </a:t>
            </a:r>
            <a:r>
              <a:rPr lang="en-US" b="1" dirty="0">
                <a:solidFill>
                  <a:schemeClr val="accent1">
                    <a:lumMod val="60000"/>
                    <a:lumOff val="40000"/>
                  </a:schemeClr>
                </a:solidFill>
              </a:rPr>
              <a:t>solid</a:t>
            </a:r>
            <a:r>
              <a:rPr lang="en-US" dirty="0"/>
              <a:t>, </a:t>
            </a:r>
            <a:r>
              <a:rPr lang="en-US" b="1" dirty="0">
                <a:solidFill>
                  <a:schemeClr val="accent1">
                    <a:lumMod val="60000"/>
                    <a:lumOff val="40000"/>
                  </a:schemeClr>
                </a:solidFill>
              </a:rPr>
              <a:t>liquid</a:t>
            </a:r>
            <a:r>
              <a:rPr lang="en-US" dirty="0"/>
              <a:t>, </a:t>
            </a:r>
            <a:r>
              <a:rPr lang="en-US" b="1" dirty="0">
                <a:solidFill>
                  <a:schemeClr val="accent1">
                    <a:lumMod val="60000"/>
                    <a:lumOff val="40000"/>
                  </a:schemeClr>
                </a:solidFill>
              </a:rPr>
              <a:t>gas</a:t>
            </a:r>
          </a:p>
          <a:p>
            <a:pPr marL="0" indent="0">
              <a:buNone/>
            </a:pPr>
            <a:r>
              <a:rPr lang="en-US" dirty="0"/>
              <a:t>Changes in the </a:t>
            </a:r>
            <a:r>
              <a:rPr lang="en-US" b="1" dirty="0">
                <a:solidFill>
                  <a:srgbClr val="FFFF00"/>
                </a:solidFill>
              </a:rPr>
              <a:t>states</a:t>
            </a:r>
            <a:r>
              <a:rPr lang="en-US" dirty="0"/>
              <a:t> of matters are:</a:t>
            </a:r>
          </a:p>
          <a:p>
            <a:r>
              <a:rPr lang="en-US" sz="2800" dirty="0">
                <a:solidFill>
                  <a:srgbClr val="00FF00"/>
                </a:solidFill>
              </a:rPr>
              <a:t>Vaporization</a:t>
            </a:r>
          </a:p>
          <a:p>
            <a:pPr marL="236538" lvl="1" indent="0">
              <a:buNone/>
            </a:pPr>
            <a:r>
              <a:rPr lang="en-US" sz="2400" i="1" dirty="0"/>
              <a:t>Liquid to gas</a:t>
            </a:r>
          </a:p>
          <a:p>
            <a:r>
              <a:rPr lang="en-US" sz="2800" dirty="0">
                <a:solidFill>
                  <a:srgbClr val="00FF00"/>
                </a:solidFill>
              </a:rPr>
              <a:t>Freezing</a:t>
            </a:r>
          </a:p>
          <a:p>
            <a:pPr marL="231775" lvl="1" indent="0">
              <a:buNone/>
            </a:pPr>
            <a:r>
              <a:rPr lang="en-US" sz="2400" i="1" dirty="0"/>
              <a:t>Liquid to solid</a:t>
            </a:r>
          </a:p>
          <a:p>
            <a:r>
              <a:rPr lang="en-US" sz="2800" dirty="0">
                <a:solidFill>
                  <a:srgbClr val="00FF00"/>
                </a:solidFill>
              </a:rPr>
              <a:t>Condensation</a:t>
            </a:r>
          </a:p>
          <a:p>
            <a:pPr marL="236538" lvl="1" indent="0">
              <a:buNone/>
            </a:pPr>
            <a:r>
              <a:rPr lang="en-US" sz="2400" i="1" dirty="0"/>
              <a:t>Gas to liquid</a:t>
            </a:r>
          </a:p>
        </p:txBody>
      </p:sp>
      <p:pic>
        <p:nvPicPr>
          <p:cNvPr id="5" name="Picture 4">
            <a:extLst>
              <a:ext uri="{FF2B5EF4-FFF2-40B4-BE49-F238E27FC236}">
                <a16:creationId xmlns:a16="http://schemas.microsoft.com/office/drawing/2014/main" id="{BB64D23E-4BC0-3574-9EAA-9855B2C621A7}"/>
              </a:ext>
            </a:extLst>
          </p:cNvPr>
          <p:cNvPicPr>
            <a:picLocks noChangeAspect="1"/>
          </p:cNvPicPr>
          <p:nvPr/>
        </p:nvPicPr>
        <p:blipFill>
          <a:blip r:embed="rId2"/>
          <a:stretch>
            <a:fillRect/>
          </a:stretch>
        </p:blipFill>
        <p:spPr>
          <a:xfrm>
            <a:off x="4166485" y="2296484"/>
            <a:ext cx="4505954" cy="3229426"/>
          </a:xfrm>
          <a:prstGeom prst="rect">
            <a:avLst/>
          </a:prstGeom>
        </p:spPr>
      </p:pic>
    </p:spTree>
    <p:extLst>
      <p:ext uri="{BB962C8B-B14F-4D97-AF65-F5344CB8AC3E}">
        <p14:creationId xmlns:p14="http://schemas.microsoft.com/office/powerpoint/2010/main" val="19497880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ECF882-9BA1-0C1F-3111-24F3D85007FF}"/>
              </a:ext>
            </a:extLst>
          </p:cNvPr>
          <p:cNvSpPr>
            <a:spLocks noGrp="1"/>
          </p:cNvSpPr>
          <p:nvPr>
            <p:ph type="title"/>
          </p:nvPr>
        </p:nvSpPr>
        <p:spPr/>
        <p:txBody>
          <a:bodyPr/>
          <a:lstStyle/>
          <a:p>
            <a:r>
              <a:rPr lang="en-US" dirty="0"/>
              <a:t>Naming Oxy</a:t>
            </a:r>
            <a:r>
              <a:rPr lang="en-US" u="sng" dirty="0">
                <a:solidFill>
                  <a:schemeClr val="accent1">
                    <a:lumMod val="60000"/>
                    <a:lumOff val="40000"/>
                  </a:schemeClr>
                </a:solidFill>
              </a:rPr>
              <a:t>anions</a:t>
            </a:r>
          </a:p>
        </p:txBody>
      </p:sp>
      <p:sp>
        <p:nvSpPr>
          <p:cNvPr id="4" name="Content Placeholder 3">
            <a:extLst>
              <a:ext uri="{FF2B5EF4-FFF2-40B4-BE49-F238E27FC236}">
                <a16:creationId xmlns:a16="http://schemas.microsoft.com/office/drawing/2014/main" id="{F86BCD1A-D639-5DA6-0C15-831577ABA953}"/>
              </a:ext>
            </a:extLst>
          </p:cNvPr>
          <p:cNvSpPr>
            <a:spLocks noGrp="1"/>
          </p:cNvSpPr>
          <p:nvPr>
            <p:ph idx="1"/>
          </p:nvPr>
        </p:nvSpPr>
        <p:spPr/>
        <p:txBody>
          <a:bodyPr/>
          <a:lstStyle/>
          <a:p>
            <a:r>
              <a:rPr lang="en-US" dirty="0"/>
              <a:t>Without the H</a:t>
            </a:r>
            <a:r>
              <a:rPr lang="en-US" baseline="30000" dirty="0"/>
              <a:t>+ </a:t>
            </a:r>
            <a:r>
              <a:rPr lang="en-US" dirty="0">
                <a:solidFill>
                  <a:srgbClr val="FFFF00"/>
                </a:solidFill>
              </a:rPr>
              <a:t>(H</a:t>
            </a:r>
            <a:r>
              <a:rPr lang="en-US" baseline="30000" dirty="0">
                <a:solidFill>
                  <a:srgbClr val="FFFF00"/>
                </a:solidFill>
              </a:rPr>
              <a:t>+</a:t>
            </a:r>
            <a:r>
              <a:rPr lang="en-US" dirty="0">
                <a:solidFill>
                  <a:srgbClr val="FFFF00"/>
                </a:solidFill>
              </a:rPr>
              <a:t> makes an acid an acid)</a:t>
            </a:r>
            <a:endParaRPr lang="en-US" baseline="30000" dirty="0">
              <a:solidFill>
                <a:srgbClr val="FFFF00"/>
              </a:solidFill>
            </a:endParaRPr>
          </a:p>
        </p:txBody>
      </p:sp>
      <p:pic>
        <p:nvPicPr>
          <p:cNvPr id="7" name="Picture 6">
            <a:extLst>
              <a:ext uri="{FF2B5EF4-FFF2-40B4-BE49-F238E27FC236}">
                <a16:creationId xmlns:a16="http://schemas.microsoft.com/office/drawing/2014/main" id="{586E4F9E-65C5-B2DC-E19E-B33664F94960}"/>
              </a:ext>
            </a:extLst>
          </p:cNvPr>
          <p:cNvPicPr>
            <a:picLocks noChangeAspect="1"/>
          </p:cNvPicPr>
          <p:nvPr/>
        </p:nvPicPr>
        <p:blipFill>
          <a:blip r:embed="rId2"/>
          <a:stretch>
            <a:fillRect/>
          </a:stretch>
        </p:blipFill>
        <p:spPr>
          <a:xfrm>
            <a:off x="795664" y="4703383"/>
            <a:ext cx="7182852" cy="1981477"/>
          </a:xfrm>
          <a:prstGeom prst="rect">
            <a:avLst/>
          </a:prstGeom>
        </p:spPr>
      </p:pic>
      <p:pic>
        <p:nvPicPr>
          <p:cNvPr id="9" name="Picture 8">
            <a:extLst>
              <a:ext uri="{FF2B5EF4-FFF2-40B4-BE49-F238E27FC236}">
                <a16:creationId xmlns:a16="http://schemas.microsoft.com/office/drawing/2014/main" id="{D9766CF5-FD95-FE01-28E9-E639518442F5}"/>
              </a:ext>
            </a:extLst>
          </p:cNvPr>
          <p:cNvPicPr>
            <a:picLocks noChangeAspect="1"/>
          </p:cNvPicPr>
          <p:nvPr/>
        </p:nvPicPr>
        <p:blipFill>
          <a:blip r:embed="rId3"/>
          <a:stretch>
            <a:fillRect/>
          </a:stretch>
        </p:blipFill>
        <p:spPr>
          <a:xfrm>
            <a:off x="1333474" y="1783562"/>
            <a:ext cx="6477051" cy="2814921"/>
          </a:xfrm>
          <a:prstGeom prst="rect">
            <a:avLst/>
          </a:prstGeom>
        </p:spPr>
      </p:pic>
    </p:spTree>
    <p:extLst>
      <p:ext uri="{BB962C8B-B14F-4D97-AF65-F5344CB8AC3E}">
        <p14:creationId xmlns:p14="http://schemas.microsoft.com/office/powerpoint/2010/main" val="30513308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6C80A2-AA0F-8BB3-4900-D41AD4EB7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D043FC-E1E4-DDFE-0040-622BE0130BB6}"/>
              </a:ext>
            </a:extLst>
          </p:cNvPr>
          <p:cNvSpPr>
            <a:spLocks noGrp="1"/>
          </p:cNvSpPr>
          <p:nvPr>
            <p:ph type="title"/>
          </p:nvPr>
        </p:nvSpPr>
        <p:spPr/>
        <p:txBody>
          <a:bodyPr/>
          <a:lstStyle/>
          <a:p>
            <a:r>
              <a:rPr lang="en-US" dirty="0"/>
              <a:t>Naming </a:t>
            </a:r>
            <a:r>
              <a:rPr lang="en-US" dirty="0" err="1"/>
              <a:t>Oxy</a:t>
            </a:r>
            <a:r>
              <a:rPr lang="en-US" u="sng" dirty="0" err="1">
                <a:solidFill>
                  <a:schemeClr val="accent1">
                    <a:lumMod val="60000"/>
                    <a:lumOff val="40000"/>
                  </a:schemeClr>
                </a:solidFill>
              </a:rPr>
              <a:t>acids</a:t>
            </a:r>
            <a:endParaRPr lang="en-US" u="sng" dirty="0">
              <a:solidFill>
                <a:schemeClr val="accent1">
                  <a:lumMod val="60000"/>
                  <a:lumOff val="40000"/>
                </a:schemeClr>
              </a:solidFill>
            </a:endParaRPr>
          </a:p>
        </p:txBody>
      </p:sp>
      <p:pic>
        <p:nvPicPr>
          <p:cNvPr id="6" name="Content Placeholder 5">
            <a:extLst>
              <a:ext uri="{FF2B5EF4-FFF2-40B4-BE49-F238E27FC236}">
                <a16:creationId xmlns:a16="http://schemas.microsoft.com/office/drawing/2014/main" id="{1E7603AE-68B1-31E6-1E1A-D5F2C7C7C8B5}"/>
              </a:ext>
            </a:extLst>
          </p:cNvPr>
          <p:cNvPicPr>
            <a:picLocks noGrp="1" noChangeAspect="1"/>
          </p:cNvPicPr>
          <p:nvPr>
            <p:ph idx="1"/>
          </p:nvPr>
        </p:nvPicPr>
        <p:blipFill>
          <a:blip r:embed="rId2"/>
          <a:stretch>
            <a:fillRect/>
          </a:stretch>
        </p:blipFill>
        <p:spPr bwMode="auto">
          <a:xfrm>
            <a:off x="1016916" y="1332403"/>
            <a:ext cx="6849431" cy="3448531"/>
          </a:xfrm>
          <a:prstGeom prst="rect">
            <a:avLst/>
          </a:prstGeom>
          <a:noFill/>
          <a:ln w="9525">
            <a:noFill/>
            <a:miter lim="800000"/>
            <a:headEnd/>
            <a:tailEnd/>
          </a:ln>
          <a:effectLst/>
        </p:spPr>
      </p:pic>
      <p:pic>
        <p:nvPicPr>
          <p:cNvPr id="5" name="Picture 4">
            <a:extLst>
              <a:ext uri="{FF2B5EF4-FFF2-40B4-BE49-F238E27FC236}">
                <a16:creationId xmlns:a16="http://schemas.microsoft.com/office/drawing/2014/main" id="{FD2233B5-4E35-C908-6147-D7AEE83CCC99}"/>
              </a:ext>
            </a:extLst>
          </p:cNvPr>
          <p:cNvPicPr>
            <a:picLocks noChangeAspect="1"/>
          </p:cNvPicPr>
          <p:nvPr/>
        </p:nvPicPr>
        <p:blipFill>
          <a:blip r:embed="rId3"/>
          <a:stretch>
            <a:fillRect/>
          </a:stretch>
        </p:blipFill>
        <p:spPr>
          <a:xfrm>
            <a:off x="1016916" y="4918553"/>
            <a:ext cx="7087589" cy="1629002"/>
          </a:xfrm>
          <a:prstGeom prst="rect">
            <a:avLst/>
          </a:prstGeom>
        </p:spPr>
      </p:pic>
    </p:spTree>
    <p:extLst>
      <p:ext uri="{BB962C8B-B14F-4D97-AF65-F5344CB8AC3E}">
        <p14:creationId xmlns:p14="http://schemas.microsoft.com/office/powerpoint/2010/main" val="3584064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CB47F-D208-037E-FF93-22FDAAFBE4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934DC3-19C3-3649-6C6F-9A33E65F10CB}"/>
              </a:ext>
            </a:extLst>
          </p:cNvPr>
          <p:cNvSpPr>
            <a:spLocks noGrp="1"/>
          </p:cNvSpPr>
          <p:nvPr>
            <p:ph type="title"/>
          </p:nvPr>
        </p:nvSpPr>
        <p:spPr>
          <a:xfrm>
            <a:off x="349955" y="384418"/>
            <a:ext cx="8421512" cy="830997"/>
          </a:xfrm>
        </p:spPr>
        <p:txBody>
          <a:bodyPr/>
          <a:lstStyle/>
          <a:p>
            <a:r>
              <a:rPr lang="en-US" dirty="0"/>
              <a:t>Naming Tips/Mnemonics</a:t>
            </a:r>
          </a:p>
        </p:txBody>
      </p:sp>
      <p:pic>
        <p:nvPicPr>
          <p:cNvPr id="11" name="Content Placeholder 10">
            <a:extLst>
              <a:ext uri="{FF2B5EF4-FFF2-40B4-BE49-F238E27FC236}">
                <a16:creationId xmlns:a16="http://schemas.microsoft.com/office/drawing/2014/main" id="{9AEC2D88-AFD5-51D6-2F50-220F3AF242E3}"/>
              </a:ext>
            </a:extLst>
          </p:cNvPr>
          <p:cNvPicPr>
            <a:picLocks noGrp="1" noChangeAspect="1"/>
          </p:cNvPicPr>
          <p:nvPr>
            <p:ph idx="1"/>
          </p:nvPr>
        </p:nvPicPr>
        <p:blipFill>
          <a:blip r:embed="rId2"/>
          <a:stretch>
            <a:fillRect/>
          </a:stretch>
        </p:blipFill>
        <p:spPr bwMode="auto">
          <a:xfrm>
            <a:off x="4856561" y="4276327"/>
            <a:ext cx="3914906" cy="2197255"/>
          </a:xfrm>
          <a:prstGeom prst="rect">
            <a:avLst/>
          </a:prstGeom>
          <a:noFill/>
          <a:ln w="9525">
            <a:noFill/>
            <a:miter lim="800000"/>
            <a:headEnd/>
            <a:tailEnd/>
          </a:ln>
          <a:effectLst/>
        </p:spPr>
      </p:pic>
      <p:sp>
        <p:nvSpPr>
          <p:cNvPr id="9" name="TextBox 8">
            <a:extLst>
              <a:ext uri="{FF2B5EF4-FFF2-40B4-BE49-F238E27FC236}">
                <a16:creationId xmlns:a16="http://schemas.microsoft.com/office/drawing/2014/main" id="{58953E49-6F71-B4E5-DFAB-54E22D1AA993}"/>
              </a:ext>
            </a:extLst>
          </p:cNvPr>
          <p:cNvSpPr txBox="1"/>
          <p:nvPr/>
        </p:nvSpPr>
        <p:spPr>
          <a:xfrm>
            <a:off x="6952267" y="6494212"/>
            <a:ext cx="3124985" cy="261610"/>
          </a:xfrm>
          <a:prstGeom prst="rect">
            <a:avLst/>
          </a:prstGeom>
          <a:noFill/>
        </p:spPr>
        <p:txBody>
          <a:bodyPr wrap="square">
            <a:spAutoFit/>
          </a:bodyPr>
          <a:lstStyle/>
          <a:p>
            <a:r>
              <a:rPr lang="en-US" sz="1100" dirty="0">
                <a:solidFill>
                  <a:srgbClr val="CC99FF"/>
                </a:solidFill>
              </a:rPr>
              <a:t>https://youtu.be/ijSk_7ukv10</a:t>
            </a:r>
          </a:p>
        </p:txBody>
      </p:sp>
      <p:pic>
        <p:nvPicPr>
          <p:cNvPr id="4" name="Picture 3">
            <a:extLst>
              <a:ext uri="{FF2B5EF4-FFF2-40B4-BE49-F238E27FC236}">
                <a16:creationId xmlns:a16="http://schemas.microsoft.com/office/drawing/2014/main" id="{EA014003-8848-FF06-88FA-CC46A404E02B}"/>
              </a:ext>
            </a:extLst>
          </p:cNvPr>
          <p:cNvPicPr>
            <a:picLocks noChangeAspect="1"/>
          </p:cNvPicPr>
          <p:nvPr/>
        </p:nvPicPr>
        <p:blipFill>
          <a:blip r:embed="rId3"/>
          <a:stretch>
            <a:fillRect/>
          </a:stretch>
        </p:blipFill>
        <p:spPr>
          <a:xfrm>
            <a:off x="254803" y="1584092"/>
            <a:ext cx="4305908" cy="4136384"/>
          </a:xfrm>
          <a:prstGeom prst="rect">
            <a:avLst/>
          </a:prstGeom>
        </p:spPr>
      </p:pic>
    </p:spTree>
    <p:extLst>
      <p:ext uri="{BB962C8B-B14F-4D97-AF65-F5344CB8AC3E}">
        <p14:creationId xmlns:p14="http://schemas.microsoft.com/office/powerpoint/2010/main" val="660917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4F2418-7EFB-F486-D7C8-DAFD1192D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EABCF2-FF14-2EC7-3851-4A3AF6727378}"/>
              </a:ext>
            </a:extLst>
          </p:cNvPr>
          <p:cNvSpPr>
            <a:spLocks noGrp="1"/>
          </p:cNvSpPr>
          <p:nvPr>
            <p:ph type="title"/>
          </p:nvPr>
        </p:nvSpPr>
        <p:spPr/>
        <p:txBody>
          <a:bodyPr/>
          <a:lstStyle/>
          <a:p>
            <a:r>
              <a:rPr lang="en-US" dirty="0"/>
              <a:t>Formula Determination</a:t>
            </a:r>
          </a:p>
        </p:txBody>
      </p:sp>
      <p:sp>
        <p:nvSpPr>
          <p:cNvPr id="3" name="Content Placeholder 2">
            <a:extLst>
              <a:ext uri="{FF2B5EF4-FFF2-40B4-BE49-F238E27FC236}">
                <a16:creationId xmlns:a16="http://schemas.microsoft.com/office/drawing/2014/main" id="{CA7ACAA6-E58B-E779-2421-C125239CB763}"/>
              </a:ext>
            </a:extLst>
          </p:cNvPr>
          <p:cNvSpPr>
            <a:spLocks noGrp="1"/>
          </p:cNvSpPr>
          <p:nvPr>
            <p:ph idx="1"/>
          </p:nvPr>
        </p:nvSpPr>
        <p:spPr/>
        <p:txBody>
          <a:bodyPr/>
          <a:lstStyle/>
          <a:p>
            <a:r>
              <a:rPr lang="en-US" dirty="0"/>
              <a:t>The crisscross method that was used to determine the subscripts (indicating atom numbers) for compounds of metal cations and nonmetal ions can be used also to determine the formula for protic acids</a:t>
            </a:r>
          </a:p>
          <a:p>
            <a:r>
              <a:rPr lang="en-US" dirty="0"/>
              <a:t>You should know sulfate ion (SO</a:t>
            </a:r>
            <a:r>
              <a:rPr lang="en-US" baseline="-25000" dirty="0"/>
              <a:t>4</a:t>
            </a:r>
            <a:r>
              <a:rPr lang="en-US" baseline="30000" dirty="0"/>
              <a:t>2-</a:t>
            </a:r>
            <a:r>
              <a:rPr lang="en-US" dirty="0"/>
              <a:t>) is a 2- anion. Knowing that, you can determine how many protons (H</a:t>
            </a:r>
            <a:r>
              <a:rPr lang="en-US" baseline="30000" dirty="0"/>
              <a:t>+</a:t>
            </a:r>
            <a:r>
              <a:rPr lang="en-US" dirty="0"/>
              <a:t> atoms) are needed to balance that charge of</a:t>
            </a:r>
            <a:br>
              <a:rPr lang="en-US" dirty="0"/>
            </a:br>
            <a:r>
              <a:rPr lang="en-US" dirty="0"/>
              <a:t>the ion</a:t>
            </a:r>
          </a:p>
        </p:txBody>
      </p:sp>
      <p:pic>
        <p:nvPicPr>
          <p:cNvPr id="9" name="Picture 8">
            <a:extLst>
              <a:ext uri="{FF2B5EF4-FFF2-40B4-BE49-F238E27FC236}">
                <a16:creationId xmlns:a16="http://schemas.microsoft.com/office/drawing/2014/main" id="{C4CD7139-A810-5D5F-9674-166087F8BFFA}"/>
              </a:ext>
            </a:extLst>
          </p:cNvPr>
          <p:cNvPicPr>
            <a:picLocks noChangeAspect="1"/>
          </p:cNvPicPr>
          <p:nvPr/>
        </p:nvPicPr>
        <p:blipFill>
          <a:blip r:embed="rId2"/>
          <a:stretch>
            <a:fillRect/>
          </a:stretch>
        </p:blipFill>
        <p:spPr>
          <a:xfrm>
            <a:off x="2763306" y="4541293"/>
            <a:ext cx="5894514" cy="1579131"/>
          </a:xfrm>
          <a:prstGeom prst="rect">
            <a:avLst/>
          </a:prstGeom>
        </p:spPr>
      </p:pic>
    </p:spTree>
    <p:extLst>
      <p:ext uri="{BB962C8B-B14F-4D97-AF65-F5344CB8AC3E}">
        <p14:creationId xmlns:p14="http://schemas.microsoft.com/office/powerpoint/2010/main" val="34960897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D02F46-6FA5-1919-FD03-7C87C3C925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6EB3A7-CE3B-37CF-9194-2C15AF7A3271}"/>
              </a:ext>
            </a:extLst>
          </p:cNvPr>
          <p:cNvSpPr>
            <a:spLocks noGrp="1"/>
          </p:cNvSpPr>
          <p:nvPr>
            <p:ph type="title"/>
          </p:nvPr>
        </p:nvSpPr>
        <p:spPr/>
        <p:txBody>
          <a:bodyPr/>
          <a:lstStyle/>
          <a:p>
            <a:r>
              <a:rPr lang="en-US" dirty="0"/>
              <a:t>Tying </a:t>
            </a:r>
            <a:r>
              <a:rPr lang="en-US"/>
              <a:t>It Together</a:t>
            </a:r>
            <a:endParaRPr lang="en-US" dirty="0"/>
          </a:p>
        </p:txBody>
      </p:sp>
      <p:pic>
        <p:nvPicPr>
          <p:cNvPr id="6" name="Content Placeholder 5">
            <a:extLst>
              <a:ext uri="{FF2B5EF4-FFF2-40B4-BE49-F238E27FC236}">
                <a16:creationId xmlns:a16="http://schemas.microsoft.com/office/drawing/2014/main" id="{8E2A1FEE-4F33-8629-78C1-59221FCBDF0E}"/>
              </a:ext>
            </a:extLst>
          </p:cNvPr>
          <p:cNvPicPr>
            <a:picLocks noGrp="1" noChangeAspect="1"/>
          </p:cNvPicPr>
          <p:nvPr>
            <p:ph idx="1"/>
          </p:nvPr>
        </p:nvPicPr>
        <p:blipFill>
          <a:blip r:embed="rId2"/>
          <a:stretch>
            <a:fillRect/>
          </a:stretch>
        </p:blipFill>
        <p:spPr bwMode="auto">
          <a:xfrm>
            <a:off x="1159075" y="1331913"/>
            <a:ext cx="6814738" cy="5214937"/>
          </a:xfrm>
          <a:prstGeom prst="rect">
            <a:avLst/>
          </a:prstGeom>
          <a:noFill/>
          <a:ln w="9525">
            <a:noFill/>
            <a:miter lim="800000"/>
            <a:headEnd/>
            <a:tailEnd/>
          </a:ln>
          <a:effectLst/>
        </p:spPr>
      </p:pic>
    </p:spTree>
    <p:extLst>
      <p:ext uri="{BB962C8B-B14F-4D97-AF65-F5344CB8AC3E}">
        <p14:creationId xmlns:p14="http://schemas.microsoft.com/office/powerpoint/2010/main" val="801865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6ED16-B973-D1B7-D0C1-7117300B07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41F31F-3A04-B6CE-2084-54FF37B89592}"/>
              </a:ext>
            </a:extLst>
          </p:cNvPr>
          <p:cNvSpPr>
            <a:spLocks noGrp="1"/>
          </p:cNvSpPr>
          <p:nvPr>
            <p:ph type="title"/>
          </p:nvPr>
        </p:nvSpPr>
        <p:spPr/>
        <p:txBody>
          <a:bodyPr/>
          <a:lstStyle/>
          <a:p>
            <a:r>
              <a:rPr lang="en-US" dirty="0"/>
              <a:t>Chemical Changes</a:t>
            </a:r>
          </a:p>
        </p:txBody>
      </p:sp>
      <p:sp>
        <p:nvSpPr>
          <p:cNvPr id="3" name="Content Placeholder 2">
            <a:extLst>
              <a:ext uri="{FF2B5EF4-FFF2-40B4-BE49-F238E27FC236}">
                <a16:creationId xmlns:a16="http://schemas.microsoft.com/office/drawing/2014/main" id="{297F0513-7626-7F27-D71E-BA29ED096B63}"/>
              </a:ext>
            </a:extLst>
          </p:cNvPr>
          <p:cNvSpPr>
            <a:spLocks noGrp="1"/>
          </p:cNvSpPr>
          <p:nvPr>
            <p:ph idx="1"/>
          </p:nvPr>
        </p:nvSpPr>
        <p:spPr/>
        <p:txBody>
          <a:bodyPr/>
          <a:lstStyle/>
          <a:p>
            <a:pPr marL="0" indent="0">
              <a:buNone/>
            </a:pPr>
            <a:endParaRPr lang="en-US" sz="2400" i="1" dirty="0"/>
          </a:p>
        </p:txBody>
      </p:sp>
      <p:pic>
        <p:nvPicPr>
          <p:cNvPr id="6" name="Picture 5">
            <a:extLst>
              <a:ext uri="{FF2B5EF4-FFF2-40B4-BE49-F238E27FC236}">
                <a16:creationId xmlns:a16="http://schemas.microsoft.com/office/drawing/2014/main" id="{38D205B8-23C2-F639-F6A2-464B48E28240}"/>
              </a:ext>
            </a:extLst>
          </p:cNvPr>
          <p:cNvPicPr>
            <a:picLocks noChangeAspect="1"/>
          </p:cNvPicPr>
          <p:nvPr/>
        </p:nvPicPr>
        <p:blipFill>
          <a:blip r:embed="rId2"/>
          <a:stretch>
            <a:fillRect/>
          </a:stretch>
        </p:blipFill>
        <p:spPr>
          <a:xfrm>
            <a:off x="4954555" y="3375135"/>
            <a:ext cx="3710639" cy="2937018"/>
          </a:xfrm>
          <a:prstGeom prst="rect">
            <a:avLst/>
          </a:prstGeom>
        </p:spPr>
      </p:pic>
    </p:spTree>
    <p:extLst>
      <p:ext uri="{BB962C8B-B14F-4D97-AF65-F5344CB8AC3E}">
        <p14:creationId xmlns:p14="http://schemas.microsoft.com/office/powerpoint/2010/main" val="28615809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F8BC8-614A-4449-8649-1D7C384741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A93170-04F5-6793-0A88-0101EC48E1F0}"/>
              </a:ext>
            </a:extLst>
          </p:cNvPr>
          <p:cNvSpPr>
            <a:spLocks noGrp="1"/>
          </p:cNvSpPr>
          <p:nvPr>
            <p:ph type="title"/>
          </p:nvPr>
        </p:nvSpPr>
        <p:spPr>
          <a:xfrm>
            <a:off x="349955" y="425344"/>
            <a:ext cx="8421512" cy="707886"/>
          </a:xfrm>
        </p:spPr>
        <p:txBody>
          <a:bodyPr/>
          <a:lstStyle/>
          <a:p>
            <a:r>
              <a:rPr lang="en-US" sz="4000" dirty="0"/>
              <a:t>Making Use of Physical Properties</a:t>
            </a:r>
          </a:p>
        </p:txBody>
      </p:sp>
      <p:sp>
        <p:nvSpPr>
          <p:cNvPr id="3" name="Content Placeholder 2">
            <a:extLst>
              <a:ext uri="{FF2B5EF4-FFF2-40B4-BE49-F238E27FC236}">
                <a16:creationId xmlns:a16="http://schemas.microsoft.com/office/drawing/2014/main" id="{334267D4-4624-62F0-C512-6DC35826BB18}"/>
              </a:ext>
            </a:extLst>
          </p:cNvPr>
          <p:cNvSpPr>
            <a:spLocks noGrp="1"/>
          </p:cNvSpPr>
          <p:nvPr>
            <p:ph idx="1"/>
          </p:nvPr>
        </p:nvSpPr>
        <p:spPr/>
        <p:txBody>
          <a:bodyPr/>
          <a:lstStyle/>
          <a:p>
            <a:pPr marL="0" indent="0">
              <a:buNone/>
            </a:pPr>
            <a:r>
              <a:rPr lang="en-US" sz="2400" i="1" dirty="0">
                <a:solidFill>
                  <a:srgbClr val="92D050"/>
                </a:solidFill>
              </a:rPr>
              <a:t>Distillation</a:t>
            </a:r>
          </a:p>
          <a:p>
            <a:pPr marL="0" indent="0">
              <a:buNone/>
            </a:pPr>
            <a:r>
              <a:rPr lang="en-US" sz="2000" dirty="0"/>
              <a:t>Separating/purifying</a:t>
            </a:r>
            <a:br>
              <a:rPr lang="en-US" sz="2000" dirty="0"/>
            </a:br>
            <a:r>
              <a:rPr lang="en-US" sz="2000" dirty="0"/>
              <a:t>compounds based on</a:t>
            </a:r>
            <a:br>
              <a:rPr lang="en-US" sz="2000" dirty="0"/>
            </a:br>
            <a:r>
              <a:rPr lang="en-US" sz="2000" dirty="0">
                <a:solidFill>
                  <a:srgbClr val="FFFF00"/>
                </a:solidFill>
              </a:rPr>
              <a:t>boiling point</a:t>
            </a:r>
          </a:p>
          <a:p>
            <a:pPr marL="0" indent="0">
              <a:buNone/>
            </a:pPr>
            <a:endParaRPr lang="en-US" sz="1000" dirty="0"/>
          </a:p>
          <a:p>
            <a:pPr marL="0" indent="0">
              <a:buNone/>
            </a:pPr>
            <a:r>
              <a:rPr lang="en-US" i="1" dirty="0">
                <a:solidFill>
                  <a:srgbClr val="92D050"/>
                </a:solidFill>
              </a:rPr>
              <a:t>Precipitation</a:t>
            </a:r>
          </a:p>
          <a:p>
            <a:pPr marL="0" indent="0">
              <a:buNone/>
            </a:pPr>
            <a:r>
              <a:rPr lang="en-US" sz="2000" dirty="0"/>
              <a:t>Separating/purifying</a:t>
            </a:r>
            <a:br>
              <a:rPr lang="en-US" sz="2000" dirty="0"/>
            </a:br>
            <a:r>
              <a:rPr lang="en-US" sz="2000" dirty="0"/>
              <a:t>compounds based on</a:t>
            </a:r>
            <a:br>
              <a:rPr lang="en-US" sz="2000" dirty="0"/>
            </a:br>
            <a:r>
              <a:rPr lang="en-US" sz="2000" dirty="0">
                <a:solidFill>
                  <a:srgbClr val="FFFF00"/>
                </a:solidFill>
              </a:rPr>
              <a:t>solubility</a:t>
            </a:r>
          </a:p>
          <a:p>
            <a:pPr marL="236538" lvl="1" indent="0">
              <a:buNone/>
            </a:pPr>
            <a:r>
              <a:rPr lang="en-US" sz="1600" dirty="0"/>
              <a:t>Some stay in solution,</a:t>
            </a:r>
          </a:p>
          <a:p>
            <a:pPr marL="236538" lvl="1" indent="0">
              <a:buNone/>
            </a:pPr>
            <a:r>
              <a:rPr lang="en-US" sz="1600" dirty="0"/>
              <a:t>Others come out of solution</a:t>
            </a:r>
          </a:p>
          <a:p>
            <a:pPr marL="0" indent="0">
              <a:buNone/>
            </a:pPr>
            <a:endParaRPr lang="en-US" sz="1000" dirty="0"/>
          </a:p>
          <a:p>
            <a:pPr marL="0" indent="0">
              <a:buNone/>
            </a:pPr>
            <a:r>
              <a:rPr lang="en-US" i="1" dirty="0">
                <a:solidFill>
                  <a:srgbClr val="92D050"/>
                </a:solidFill>
              </a:rPr>
              <a:t>Filtration</a:t>
            </a:r>
          </a:p>
          <a:p>
            <a:pPr marL="0" indent="0">
              <a:buNone/>
            </a:pPr>
            <a:r>
              <a:rPr lang="en-US" dirty="0"/>
              <a:t>Separating compounds </a:t>
            </a:r>
          </a:p>
          <a:p>
            <a:pPr marL="0" indent="0">
              <a:buNone/>
            </a:pPr>
            <a:endParaRPr lang="en-US" dirty="0"/>
          </a:p>
        </p:txBody>
      </p:sp>
      <p:pic>
        <p:nvPicPr>
          <p:cNvPr id="5" name="Picture 4">
            <a:extLst>
              <a:ext uri="{FF2B5EF4-FFF2-40B4-BE49-F238E27FC236}">
                <a16:creationId xmlns:a16="http://schemas.microsoft.com/office/drawing/2014/main" id="{65EF00FA-6024-9278-A03C-3BA91BFABDCB}"/>
              </a:ext>
            </a:extLst>
          </p:cNvPr>
          <p:cNvPicPr>
            <a:picLocks noChangeAspect="1"/>
          </p:cNvPicPr>
          <p:nvPr/>
        </p:nvPicPr>
        <p:blipFill>
          <a:blip r:embed="rId2"/>
          <a:stretch>
            <a:fillRect/>
          </a:stretch>
        </p:blipFill>
        <p:spPr>
          <a:xfrm>
            <a:off x="4663057" y="1194785"/>
            <a:ext cx="4382598" cy="4331125"/>
          </a:xfrm>
          <a:prstGeom prst="rect">
            <a:avLst/>
          </a:prstGeom>
        </p:spPr>
      </p:pic>
    </p:spTree>
    <p:extLst>
      <p:ext uri="{BB962C8B-B14F-4D97-AF65-F5344CB8AC3E}">
        <p14:creationId xmlns:p14="http://schemas.microsoft.com/office/powerpoint/2010/main" val="1591693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C0F66B-AF53-F8C2-7526-CCDF5099A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4A6ABA-1CAB-DD2F-8598-E642C0BE01F5}"/>
              </a:ext>
            </a:extLst>
          </p:cNvPr>
          <p:cNvSpPr>
            <a:spLocks noGrp="1"/>
          </p:cNvSpPr>
          <p:nvPr>
            <p:ph type="title"/>
          </p:nvPr>
        </p:nvSpPr>
        <p:spPr>
          <a:xfrm>
            <a:off x="349955" y="425344"/>
            <a:ext cx="8421512" cy="707886"/>
          </a:xfrm>
        </p:spPr>
        <p:txBody>
          <a:bodyPr/>
          <a:lstStyle/>
          <a:p>
            <a:r>
              <a:rPr lang="en-US" sz="4000" dirty="0"/>
              <a:t>Making Use of Physical Properties</a:t>
            </a:r>
          </a:p>
        </p:txBody>
      </p:sp>
      <p:sp>
        <p:nvSpPr>
          <p:cNvPr id="3" name="Content Placeholder 2">
            <a:extLst>
              <a:ext uri="{FF2B5EF4-FFF2-40B4-BE49-F238E27FC236}">
                <a16:creationId xmlns:a16="http://schemas.microsoft.com/office/drawing/2014/main" id="{CB58C80E-A9D0-96AB-70DC-178F633FF09E}"/>
              </a:ext>
            </a:extLst>
          </p:cNvPr>
          <p:cNvSpPr>
            <a:spLocks noGrp="1"/>
          </p:cNvSpPr>
          <p:nvPr>
            <p:ph idx="1"/>
          </p:nvPr>
        </p:nvSpPr>
        <p:spPr/>
        <p:txBody>
          <a:bodyPr/>
          <a:lstStyle/>
          <a:p>
            <a:pPr marL="0" indent="0">
              <a:buNone/>
            </a:pPr>
            <a:r>
              <a:rPr lang="en-US" sz="2400" i="1" dirty="0">
                <a:solidFill>
                  <a:srgbClr val="92D050"/>
                </a:solidFill>
              </a:rPr>
              <a:t>Solvent Extraction</a:t>
            </a:r>
          </a:p>
          <a:p>
            <a:pPr marL="0" indent="0">
              <a:buNone/>
            </a:pPr>
            <a:r>
              <a:rPr lang="en-US" sz="2000" dirty="0"/>
              <a:t>Separating/purifying</a:t>
            </a:r>
            <a:br>
              <a:rPr lang="en-US" sz="2000" dirty="0"/>
            </a:br>
            <a:r>
              <a:rPr lang="en-US" sz="2000" dirty="0"/>
              <a:t>compounds based on preference</a:t>
            </a:r>
            <a:br>
              <a:rPr lang="en-US" sz="2000" dirty="0"/>
            </a:br>
            <a:r>
              <a:rPr lang="en-US" sz="2000" dirty="0"/>
              <a:t>(“partition”) for organic vs</a:t>
            </a:r>
            <a:br>
              <a:rPr lang="en-US" sz="2000" dirty="0"/>
            </a:br>
            <a:r>
              <a:rPr lang="en-US" sz="2000" dirty="0"/>
              <a:t>aqueous solvents</a:t>
            </a:r>
            <a:endParaRPr lang="en-US" sz="2000" dirty="0">
              <a:solidFill>
                <a:srgbClr val="FFFF00"/>
              </a:solidFill>
            </a:endParaRPr>
          </a:p>
          <a:p>
            <a:pPr marL="0" indent="0">
              <a:buNone/>
            </a:pPr>
            <a:endParaRPr lang="en-US" sz="1000" dirty="0"/>
          </a:p>
          <a:p>
            <a:pPr marL="0" indent="0">
              <a:buNone/>
            </a:pPr>
            <a:r>
              <a:rPr lang="en-US" i="1" dirty="0">
                <a:solidFill>
                  <a:srgbClr val="92D050"/>
                </a:solidFill>
              </a:rPr>
              <a:t>Chromatography</a:t>
            </a:r>
          </a:p>
          <a:p>
            <a:pPr marL="0" indent="0">
              <a:buNone/>
            </a:pPr>
            <a:r>
              <a:rPr lang="en-US" sz="2000" dirty="0"/>
              <a:t>Separating/purifying</a:t>
            </a:r>
            <a:br>
              <a:rPr lang="en-US" sz="2000" dirty="0"/>
            </a:br>
            <a:r>
              <a:rPr lang="en-US" sz="2000" dirty="0"/>
              <a:t>compounds based on same</a:t>
            </a:r>
            <a:br>
              <a:rPr lang="en-US" sz="2000" dirty="0"/>
            </a:br>
            <a:r>
              <a:rPr lang="en-US" sz="2000" dirty="0"/>
              <a:t>principle as solvent extraction</a:t>
            </a:r>
            <a:br>
              <a:rPr lang="en-US" sz="2000" dirty="0"/>
            </a:br>
            <a:r>
              <a:rPr lang="en-US" sz="2000" dirty="0"/>
              <a:t>but with flowing (mobile) vs</a:t>
            </a:r>
            <a:br>
              <a:rPr lang="en-US" sz="2000" dirty="0"/>
            </a:br>
            <a:r>
              <a:rPr lang="en-US" sz="2000" dirty="0"/>
              <a:t>non-flowing (stationary) phases</a:t>
            </a:r>
          </a:p>
        </p:txBody>
      </p:sp>
      <p:pic>
        <p:nvPicPr>
          <p:cNvPr id="6" name="Picture 5">
            <a:extLst>
              <a:ext uri="{FF2B5EF4-FFF2-40B4-BE49-F238E27FC236}">
                <a16:creationId xmlns:a16="http://schemas.microsoft.com/office/drawing/2014/main" id="{CF1C6A00-76FB-86B1-062F-179D480388FC}"/>
              </a:ext>
            </a:extLst>
          </p:cNvPr>
          <p:cNvPicPr>
            <a:picLocks noChangeAspect="1"/>
          </p:cNvPicPr>
          <p:nvPr/>
        </p:nvPicPr>
        <p:blipFill>
          <a:blip r:embed="rId2"/>
          <a:stretch>
            <a:fillRect/>
          </a:stretch>
        </p:blipFill>
        <p:spPr>
          <a:xfrm>
            <a:off x="4560711" y="1217191"/>
            <a:ext cx="4009389" cy="5215465"/>
          </a:xfrm>
          <a:prstGeom prst="rect">
            <a:avLst/>
          </a:prstGeom>
        </p:spPr>
      </p:pic>
    </p:spTree>
    <p:extLst>
      <p:ext uri="{BB962C8B-B14F-4D97-AF65-F5344CB8AC3E}">
        <p14:creationId xmlns:p14="http://schemas.microsoft.com/office/powerpoint/2010/main" val="21343583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2FEE7A-A6E8-24AB-A509-C0575AECAF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325043-5EBD-8727-F3B1-AE53D2B61A14}"/>
              </a:ext>
            </a:extLst>
          </p:cNvPr>
          <p:cNvSpPr>
            <a:spLocks noGrp="1"/>
          </p:cNvSpPr>
          <p:nvPr>
            <p:ph type="title"/>
          </p:nvPr>
        </p:nvSpPr>
        <p:spPr>
          <a:xfrm>
            <a:off x="349955" y="363788"/>
            <a:ext cx="8421512" cy="830997"/>
          </a:xfrm>
        </p:spPr>
        <p:txBody>
          <a:bodyPr/>
          <a:lstStyle/>
          <a:p>
            <a:r>
              <a:rPr lang="en-US" dirty="0"/>
              <a:t>LAW of Conservation of Mass</a:t>
            </a:r>
          </a:p>
        </p:txBody>
      </p:sp>
      <p:sp>
        <p:nvSpPr>
          <p:cNvPr id="3" name="Content Placeholder 2">
            <a:extLst>
              <a:ext uri="{FF2B5EF4-FFF2-40B4-BE49-F238E27FC236}">
                <a16:creationId xmlns:a16="http://schemas.microsoft.com/office/drawing/2014/main" id="{87C8BDA8-033C-6E5B-D40B-0F7BAB7E8EA1}"/>
              </a:ext>
            </a:extLst>
          </p:cNvPr>
          <p:cNvSpPr>
            <a:spLocks noGrp="1"/>
          </p:cNvSpPr>
          <p:nvPr>
            <p:ph idx="1"/>
          </p:nvPr>
        </p:nvSpPr>
        <p:spPr/>
        <p:txBody>
          <a:bodyPr/>
          <a:lstStyle/>
          <a:p>
            <a:r>
              <a:rPr lang="en-US" dirty="0"/>
              <a:t>1789 French chemist Lavoisier</a:t>
            </a:r>
          </a:p>
          <a:p>
            <a:r>
              <a:rPr lang="en-US" dirty="0"/>
              <a:t>Matter cannot be </a:t>
            </a:r>
            <a:r>
              <a:rPr lang="en-US" dirty="0">
                <a:solidFill>
                  <a:srgbClr val="FFFF00"/>
                </a:solidFill>
              </a:rPr>
              <a:t>created</a:t>
            </a:r>
            <a:r>
              <a:rPr lang="en-US" dirty="0"/>
              <a:t> or </a:t>
            </a:r>
            <a:r>
              <a:rPr lang="en-US" dirty="0">
                <a:solidFill>
                  <a:srgbClr val="FFFF00"/>
                </a:solidFill>
              </a:rPr>
              <a:t>destroyed</a:t>
            </a:r>
          </a:p>
          <a:p>
            <a:r>
              <a:rPr lang="en-US" dirty="0"/>
              <a:t>Chemical reaction: </a:t>
            </a:r>
            <a:r>
              <a:rPr lang="en-US" dirty="0">
                <a:solidFill>
                  <a:schemeClr val="accent1">
                    <a:lumMod val="60000"/>
                    <a:lumOff val="40000"/>
                  </a:schemeClr>
                </a:solidFill>
              </a:rPr>
              <a:t>mass</a:t>
            </a:r>
            <a:r>
              <a:rPr lang="en-US" dirty="0"/>
              <a:t> of </a:t>
            </a:r>
            <a:r>
              <a:rPr lang="en-US" dirty="0">
                <a:solidFill>
                  <a:srgbClr val="00FF00"/>
                </a:solidFill>
              </a:rPr>
              <a:t>reactants</a:t>
            </a:r>
            <a:r>
              <a:rPr lang="en-US" dirty="0"/>
              <a:t> and </a:t>
            </a:r>
            <a:r>
              <a:rPr lang="en-US" dirty="0">
                <a:solidFill>
                  <a:schemeClr val="accent1">
                    <a:lumMod val="60000"/>
                    <a:lumOff val="40000"/>
                  </a:schemeClr>
                </a:solidFill>
              </a:rPr>
              <a:t>mass</a:t>
            </a:r>
            <a:r>
              <a:rPr lang="en-US" dirty="0"/>
              <a:t> of </a:t>
            </a:r>
            <a:r>
              <a:rPr lang="en-US" dirty="0">
                <a:solidFill>
                  <a:srgbClr val="00FF00"/>
                </a:solidFill>
              </a:rPr>
              <a:t>products</a:t>
            </a:r>
            <a:r>
              <a:rPr lang="en-US" dirty="0"/>
              <a:t> identical</a:t>
            </a:r>
          </a:p>
        </p:txBody>
      </p:sp>
      <p:pic>
        <p:nvPicPr>
          <p:cNvPr id="5" name="Picture 4">
            <a:extLst>
              <a:ext uri="{FF2B5EF4-FFF2-40B4-BE49-F238E27FC236}">
                <a16:creationId xmlns:a16="http://schemas.microsoft.com/office/drawing/2014/main" id="{C0E0E6CB-21D2-45B0-0AC6-A8E3D25550D1}"/>
              </a:ext>
            </a:extLst>
          </p:cNvPr>
          <p:cNvPicPr>
            <a:picLocks noChangeAspect="1"/>
          </p:cNvPicPr>
          <p:nvPr/>
        </p:nvPicPr>
        <p:blipFill>
          <a:blip r:embed="rId2"/>
          <a:stretch>
            <a:fillRect/>
          </a:stretch>
        </p:blipFill>
        <p:spPr>
          <a:xfrm>
            <a:off x="4152122" y="3678988"/>
            <a:ext cx="4619345" cy="2606957"/>
          </a:xfrm>
          <a:prstGeom prst="rect">
            <a:avLst/>
          </a:prstGeom>
        </p:spPr>
      </p:pic>
      <p:sp>
        <p:nvSpPr>
          <p:cNvPr id="7" name="TextBox 6">
            <a:extLst>
              <a:ext uri="{FF2B5EF4-FFF2-40B4-BE49-F238E27FC236}">
                <a16:creationId xmlns:a16="http://schemas.microsoft.com/office/drawing/2014/main" id="{EBA2E07A-1BAB-6B0F-19B5-156DC160E9D5}"/>
              </a:ext>
            </a:extLst>
          </p:cNvPr>
          <p:cNvSpPr txBox="1"/>
          <p:nvPr/>
        </p:nvSpPr>
        <p:spPr>
          <a:xfrm>
            <a:off x="5486400" y="6285945"/>
            <a:ext cx="4572000" cy="261610"/>
          </a:xfrm>
          <a:prstGeom prst="rect">
            <a:avLst/>
          </a:prstGeom>
          <a:noFill/>
        </p:spPr>
        <p:txBody>
          <a:bodyPr wrap="square">
            <a:spAutoFit/>
          </a:bodyPr>
          <a:lstStyle/>
          <a:p>
            <a:r>
              <a:rPr lang="en-US" sz="1100" dirty="0">
                <a:solidFill>
                  <a:srgbClr val="CC99FF"/>
                </a:solidFill>
              </a:rPr>
              <a:t>https://www.youtube.com/watch?v=Wwmsy4huZQ0</a:t>
            </a:r>
          </a:p>
        </p:txBody>
      </p:sp>
      <p:pic>
        <p:nvPicPr>
          <p:cNvPr id="4098" name="Picture 2" descr="What is Reactants and products 2Na+ 2H₂O → 2NaOH + H₂? - ECHEMI">
            <a:extLst>
              <a:ext uri="{FF2B5EF4-FFF2-40B4-BE49-F238E27FC236}">
                <a16:creationId xmlns:a16="http://schemas.microsoft.com/office/drawing/2014/main" id="{569B8ABE-67C1-7AB0-40BD-8E0D99AE08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955" y="3644352"/>
            <a:ext cx="3657600" cy="1247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0792483"/>
      </p:ext>
    </p:extLst>
  </p:cSld>
  <p:clrMapOvr>
    <a:masterClrMapping/>
  </p:clrMapOvr>
</p:sld>
</file>

<file path=ppt/theme/theme1.xml><?xml version="1.0" encoding="utf-8"?>
<a:theme xmlns:a="http://schemas.openxmlformats.org/drawingml/2006/main" name="Light-on-dark-standard-presentation">
  <a:themeElements>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4_LightOnDark">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600" dirty="0" smtClean="0">
            <a:solidFill>
              <a:schemeClr val="bg1"/>
            </a:solidFill>
          </a:defRPr>
        </a:defPPr>
      </a:lstStyle>
    </a:txDef>
  </a:objectDefaults>
  <a:extraClrSchemeLst>
    <a:extraClrScheme>
      <a:clrScheme name="4_LightOnDark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4_LightOnDark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4_LightOnDark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4_LightOnDark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4_LightOnDark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4_LightOnDark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4_LightOnDark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33231</TotalTime>
  <Words>2603</Words>
  <Application>Microsoft Office PowerPoint</Application>
  <PresentationFormat>On-screen Show (4:3)</PresentationFormat>
  <Paragraphs>356</Paragraphs>
  <Slides>54</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Cambria</vt:lpstr>
      <vt:lpstr>Courier New</vt:lpstr>
      <vt:lpstr>Tahoma</vt:lpstr>
      <vt:lpstr>Times New Roman</vt:lpstr>
      <vt:lpstr>Verdana</vt:lpstr>
      <vt:lpstr>Wingdings</vt:lpstr>
      <vt:lpstr>Light-on-dark-standard-presentation</vt:lpstr>
      <vt:lpstr>Introductory General Chemistry</vt:lpstr>
      <vt:lpstr>This Slide Set: Book Chapter 4</vt:lpstr>
      <vt:lpstr>Matter: Properties and Changes Affecting It</vt:lpstr>
      <vt:lpstr>Matter: Properties and Changes Affecting It</vt:lpstr>
      <vt:lpstr>Physical (State) Changes</vt:lpstr>
      <vt:lpstr>Chemical Changes</vt:lpstr>
      <vt:lpstr>Making Use of Physical Properties</vt:lpstr>
      <vt:lpstr>Making Use of Physical Properties</vt:lpstr>
      <vt:lpstr>LAW of Conservation of Mass</vt:lpstr>
      <vt:lpstr>Mixtures</vt:lpstr>
      <vt:lpstr>Compounds</vt:lpstr>
      <vt:lpstr>Compounds: Chemical Formula</vt:lpstr>
      <vt:lpstr>Compounds: Molecular Formula</vt:lpstr>
      <vt:lpstr>Compounds: Empirical Formula</vt:lpstr>
      <vt:lpstr>Atomic Elements, Molecular Elements</vt:lpstr>
      <vt:lpstr>Formula Unit</vt:lpstr>
      <vt:lpstr>Ionic Compounds</vt:lpstr>
      <vt:lpstr>Ionic Compounds</vt:lpstr>
      <vt:lpstr>Ionic Compounds</vt:lpstr>
      <vt:lpstr>Cations and Anions</vt:lpstr>
      <vt:lpstr>Stock System</vt:lpstr>
      <vt:lpstr>Criss-Cross Method</vt:lpstr>
      <vt:lpstr>Criss-Cross Method (more)</vt:lpstr>
      <vt:lpstr>Polyatomic Ions</vt:lpstr>
      <vt:lpstr>Polyatomic Ions</vt:lpstr>
      <vt:lpstr>Predicting Cation or Anion</vt:lpstr>
      <vt:lpstr>Polyatomic Ions</vt:lpstr>
      <vt:lpstr>Polyatomic Ions</vt:lpstr>
      <vt:lpstr>Ionic or Not Ionic?</vt:lpstr>
      <vt:lpstr>Ionic or Not Ionic?</vt:lpstr>
      <vt:lpstr>Polyatomic vs Molecular Ion</vt:lpstr>
      <vt:lpstr>T43 Method</vt:lpstr>
      <vt:lpstr>Chemistry Nomenclature: Naming of Compounds </vt:lpstr>
      <vt:lpstr>Chemistry Nomenclature: Naming of Compounds </vt:lpstr>
      <vt:lpstr>Chemistry Nomenclature: Naming of Compounds </vt:lpstr>
      <vt:lpstr>Chemistry Nomenclature: Naming of Compounds </vt:lpstr>
      <vt:lpstr>Charge States of Common Ions</vt:lpstr>
      <vt:lpstr>Chemistry Nomenclature: Naming of Compounds </vt:lpstr>
      <vt:lpstr>Chemistry Nomenclature: Naming of Compounds </vt:lpstr>
      <vt:lpstr>Chemistry Nomenclature: Naming of Compounds </vt:lpstr>
      <vt:lpstr>Chemistry Nomenclature: Naming of Compounds </vt:lpstr>
      <vt:lpstr>Chemistry Nomenclature: Naming of Compounds </vt:lpstr>
      <vt:lpstr>Chemistry Nomenclature: Naming of Compounds </vt:lpstr>
      <vt:lpstr>Molecular Compound Naming</vt:lpstr>
      <vt:lpstr>Molecular Compound Naming</vt:lpstr>
      <vt:lpstr>Molecular Compound Naming</vt:lpstr>
      <vt:lpstr>Acid Naming: Binary Acids</vt:lpstr>
      <vt:lpstr>Acid Naming: Oxyacids</vt:lpstr>
      <vt:lpstr>Acid Naming: Oxyacids</vt:lpstr>
      <vt:lpstr>Naming Oxyanions</vt:lpstr>
      <vt:lpstr>Naming Oxyacids</vt:lpstr>
      <vt:lpstr>Naming Tips/Mnemonics</vt:lpstr>
      <vt:lpstr>Formula Determination</vt:lpstr>
      <vt:lpstr>Tying It Together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 M Halloran</dc:creator>
  <cp:lastModifiedBy>sm h</cp:lastModifiedBy>
  <cp:revision>1076</cp:revision>
  <cp:lastPrinted>2016-03-14T04:22:58Z</cp:lastPrinted>
  <dcterms:created xsi:type="dcterms:W3CDTF">2005-12-08T13:54:14Z</dcterms:created>
  <dcterms:modified xsi:type="dcterms:W3CDTF">2025-10-13T20:46:51Z</dcterms:modified>
</cp:coreProperties>
</file>